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83" r:id="rId3"/>
    <p:sldId id="307" r:id="rId4"/>
    <p:sldId id="284" r:id="rId5"/>
    <p:sldId id="345" r:id="rId6"/>
    <p:sldId id="311" r:id="rId7"/>
    <p:sldId id="310" r:id="rId8"/>
    <p:sldId id="285" r:id="rId9"/>
    <p:sldId id="332" r:id="rId10"/>
    <p:sldId id="333" r:id="rId11"/>
    <p:sldId id="309" r:id="rId12"/>
    <p:sldId id="334" r:id="rId13"/>
    <p:sldId id="335" r:id="rId14"/>
    <p:sldId id="336" r:id="rId15"/>
    <p:sldId id="337" r:id="rId16"/>
    <p:sldId id="338" r:id="rId17"/>
    <p:sldId id="339" r:id="rId18"/>
    <p:sldId id="340" r:id="rId19"/>
    <p:sldId id="341" r:id="rId20"/>
    <p:sldId id="342" r:id="rId21"/>
    <p:sldId id="343" r:id="rId22"/>
    <p:sldId id="344" r:id="rId23"/>
    <p:sldId id="295"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6" autoAdjust="0"/>
    <p:restoredTop sz="94638" autoAdjust="0"/>
  </p:normalViewPr>
  <p:slideViewPr>
    <p:cSldViewPr>
      <p:cViewPr varScale="1">
        <p:scale>
          <a:sx n="107" d="100"/>
          <a:sy n="107" d="100"/>
        </p:scale>
        <p:origin x="-115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74FE0B-9E28-49F8-9AEB-B06D7392FFFC}" type="datetimeFigureOut">
              <a:rPr lang="en-US" smtClean="0"/>
              <a:pPr/>
              <a:t>6/16/2015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94F83F-3BE7-4994-BEBC-53FF441C9651}" type="slidenum">
              <a:rPr lang="en-US" smtClean="0"/>
              <a:pPr/>
              <a:t>‹#›</a:t>
            </a:fld>
            <a:endParaRPr lang="en-US" dirty="0"/>
          </a:p>
        </p:txBody>
      </p:sp>
    </p:spTree>
    <p:extLst>
      <p:ext uri="{BB962C8B-B14F-4D97-AF65-F5344CB8AC3E}">
        <p14:creationId xmlns:p14="http://schemas.microsoft.com/office/powerpoint/2010/main" val="3220303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94F83F-3BE7-4994-BEBC-53FF441C9651}" type="slidenum">
              <a:rPr lang="en-US" smtClean="0"/>
              <a:pPr/>
              <a:t>2</a:t>
            </a:fld>
            <a:endParaRPr lang="en-US" dirty="0"/>
          </a:p>
        </p:txBody>
      </p:sp>
    </p:spTree>
    <p:extLst>
      <p:ext uri="{BB962C8B-B14F-4D97-AF65-F5344CB8AC3E}">
        <p14:creationId xmlns:p14="http://schemas.microsoft.com/office/powerpoint/2010/main" val="42423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57066" indent="-291179" eaLnBrk="0" hangingPunct="0">
              <a:defRPr u="sng">
                <a:solidFill>
                  <a:schemeClr val="tx1"/>
                </a:solidFill>
                <a:latin typeface="Arial" charset="0"/>
              </a:defRPr>
            </a:lvl2pPr>
            <a:lvl3pPr marL="1164717" indent="-232943" eaLnBrk="0" hangingPunct="0">
              <a:defRPr u="sng">
                <a:solidFill>
                  <a:schemeClr val="tx1"/>
                </a:solidFill>
                <a:latin typeface="Arial" charset="0"/>
              </a:defRPr>
            </a:lvl3pPr>
            <a:lvl4pPr marL="1630604" indent="-232943" eaLnBrk="0" hangingPunct="0">
              <a:defRPr u="sng">
                <a:solidFill>
                  <a:schemeClr val="tx1"/>
                </a:solidFill>
                <a:latin typeface="Arial" charset="0"/>
              </a:defRPr>
            </a:lvl4pPr>
            <a:lvl5pPr marL="2096491" indent="-232943" eaLnBrk="0" hangingPunct="0">
              <a:defRPr u="sng">
                <a:solidFill>
                  <a:schemeClr val="tx1"/>
                </a:solidFill>
                <a:latin typeface="Arial" charset="0"/>
              </a:defRPr>
            </a:lvl5pPr>
            <a:lvl6pPr marL="2562377" indent="-232943" eaLnBrk="0" fontAlgn="base" hangingPunct="0">
              <a:spcBef>
                <a:spcPct val="0"/>
              </a:spcBef>
              <a:spcAft>
                <a:spcPct val="0"/>
              </a:spcAft>
              <a:defRPr u="sng">
                <a:solidFill>
                  <a:schemeClr val="tx1"/>
                </a:solidFill>
                <a:latin typeface="Arial" charset="0"/>
              </a:defRPr>
            </a:lvl6pPr>
            <a:lvl7pPr marL="3028264" indent="-232943" eaLnBrk="0" fontAlgn="base" hangingPunct="0">
              <a:spcBef>
                <a:spcPct val="0"/>
              </a:spcBef>
              <a:spcAft>
                <a:spcPct val="0"/>
              </a:spcAft>
              <a:defRPr u="sng">
                <a:solidFill>
                  <a:schemeClr val="tx1"/>
                </a:solidFill>
                <a:latin typeface="Arial" charset="0"/>
              </a:defRPr>
            </a:lvl7pPr>
            <a:lvl8pPr marL="3494151" indent="-232943" eaLnBrk="0" fontAlgn="base" hangingPunct="0">
              <a:spcBef>
                <a:spcPct val="0"/>
              </a:spcBef>
              <a:spcAft>
                <a:spcPct val="0"/>
              </a:spcAft>
              <a:defRPr u="sng">
                <a:solidFill>
                  <a:schemeClr val="tx1"/>
                </a:solidFill>
                <a:latin typeface="Arial" charset="0"/>
              </a:defRPr>
            </a:lvl8pPr>
            <a:lvl9pPr marL="3960038" indent="-232943" eaLnBrk="0" fontAlgn="base" hangingPunct="0">
              <a:spcBef>
                <a:spcPct val="0"/>
              </a:spcBef>
              <a:spcAft>
                <a:spcPct val="0"/>
              </a:spcAft>
              <a:defRPr u="sng">
                <a:solidFill>
                  <a:schemeClr val="tx1"/>
                </a:solidFill>
                <a:latin typeface="Arial" charset="0"/>
              </a:defRPr>
            </a:lvl9pPr>
          </a:lstStyle>
          <a:p>
            <a:pPr eaLnBrk="1" hangingPunct="1"/>
            <a:fld id="{01D7724A-E987-4960-A025-19274EEA3981}" type="slidenum">
              <a:rPr lang="en-US"/>
              <a:pPr eaLnBrk="1" hangingPunct="1"/>
              <a:t>13</a:t>
            </a:fld>
            <a:endParaRPr lang="en-US"/>
          </a:p>
        </p:txBody>
      </p:sp>
    </p:spTree>
    <p:extLst>
      <p:ext uri="{BB962C8B-B14F-4D97-AF65-F5344CB8AC3E}">
        <p14:creationId xmlns:p14="http://schemas.microsoft.com/office/powerpoint/2010/main" val="2951688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As Isaac and Paul noted earlier, everyone has a cyber exposure – You have the opportunity to self insure or buy insurance for the risk.</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57066" indent="-291179" eaLnBrk="0" hangingPunct="0">
              <a:defRPr u="sng">
                <a:solidFill>
                  <a:schemeClr val="tx1"/>
                </a:solidFill>
                <a:latin typeface="Arial" charset="0"/>
              </a:defRPr>
            </a:lvl2pPr>
            <a:lvl3pPr marL="1164717" indent="-232943" eaLnBrk="0" hangingPunct="0">
              <a:defRPr u="sng">
                <a:solidFill>
                  <a:schemeClr val="tx1"/>
                </a:solidFill>
                <a:latin typeface="Arial" charset="0"/>
              </a:defRPr>
            </a:lvl3pPr>
            <a:lvl4pPr marL="1630604" indent="-232943" eaLnBrk="0" hangingPunct="0">
              <a:defRPr u="sng">
                <a:solidFill>
                  <a:schemeClr val="tx1"/>
                </a:solidFill>
                <a:latin typeface="Arial" charset="0"/>
              </a:defRPr>
            </a:lvl4pPr>
            <a:lvl5pPr marL="2096491" indent="-232943" eaLnBrk="0" hangingPunct="0">
              <a:defRPr u="sng">
                <a:solidFill>
                  <a:schemeClr val="tx1"/>
                </a:solidFill>
                <a:latin typeface="Arial" charset="0"/>
              </a:defRPr>
            </a:lvl5pPr>
            <a:lvl6pPr marL="2562377" indent="-232943" eaLnBrk="0" fontAlgn="base" hangingPunct="0">
              <a:spcBef>
                <a:spcPct val="0"/>
              </a:spcBef>
              <a:spcAft>
                <a:spcPct val="0"/>
              </a:spcAft>
              <a:defRPr u="sng">
                <a:solidFill>
                  <a:schemeClr val="tx1"/>
                </a:solidFill>
                <a:latin typeface="Arial" charset="0"/>
              </a:defRPr>
            </a:lvl6pPr>
            <a:lvl7pPr marL="3028264" indent="-232943" eaLnBrk="0" fontAlgn="base" hangingPunct="0">
              <a:spcBef>
                <a:spcPct val="0"/>
              </a:spcBef>
              <a:spcAft>
                <a:spcPct val="0"/>
              </a:spcAft>
              <a:defRPr u="sng">
                <a:solidFill>
                  <a:schemeClr val="tx1"/>
                </a:solidFill>
                <a:latin typeface="Arial" charset="0"/>
              </a:defRPr>
            </a:lvl7pPr>
            <a:lvl8pPr marL="3494151" indent="-232943" eaLnBrk="0" fontAlgn="base" hangingPunct="0">
              <a:spcBef>
                <a:spcPct val="0"/>
              </a:spcBef>
              <a:spcAft>
                <a:spcPct val="0"/>
              </a:spcAft>
              <a:defRPr u="sng">
                <a:solidFill>
                  <a:schemeClr val="tx1"/>
                </a:solidFill>
                <a:latin typeface="Arial" charset="0"/>
              </a:defRPr>
            </a:lvl8pPr>
            <a:lvl9pPr marL="3960038" indent="-232943" eaLnBrk="0" fontAlgn="base" hangingPunct="0">
              <a:spcBef>
                <a:spcPct val="0"/>
              </a:spcBef>
              <a:spcAft>
                <a:spcPct val="0"/>
              </a:spcAft>
              <a:defRPr u="sng">
                <a:solidFill>
                  <a:schemeClr val="tx1"/>
                </a:solidFill>
                <a:latin typeface="Arial" charset="0"/>
              </a:defRPr>
            </a:lvl9pPr>
          </a:lstStyle>
          <a:p>
            <a:pPr eaLnBrk="1" hangingPunct="1"/>
            <a:fld id="{3A4D6055-7881-4D5B-B166-C41D9CF36122}" type="slidenum">
              <a:rPr lang="en-US"/>
              <a:pPr eaLnBrk="1" hangingPunct="1"/>
              <a:t>14</a:t>
            </a:fld>
            <a:endParaRPr lang="en-US"/>
          </a:p>
        </p:txBody>
      </p:sp>
    </p:spTree>
    <p:extLst>
      <p:ext uri="{BB962C8B-B14F-4D97-AF65-F5344CB8AC3E}">
        <p14:creationId xmlns:p14="http://schemas.microsoft.com/office/powerpoint/2010/main" val="207525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What do you do? You call your IT company/guy….. And unfortunately you are stuck with the realization that you have to start cleaning up the mess. You are now distracted from running your company or making money and the cost of a breach clock has just started…..</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57066" indent="-291179" eaLnBrk="0" hangingPunct="0">
              <a:defRPr u="sng">
                <a:solidFill>
                  <a:schemeClr val="tx1"/>
                </a:solidFill>
                <a:latin typeface="Arial" charset="0"/>
              </a:defRPr>
            </a:lvl2pPr>
            <a:lvl3pPr marL="1164717" indent="-232943" eaLnBrk="0" hangingPunct="0">
              <a:defRPr u="sng">
                <a:solidFill>
                  <a:schemeClr val="tx1"/>
                </a:solidFill>
                <a:latin typeface="Arial" charset="0"/>
              </a:defRPr>
            </a:lvl3pPr>
            <a:lvl4pPr marL="1630604" indent="-232943" eaLnBrk="0" hangingPunct="0">
              <a:defRPr u="sng">
                <a:solidFill>
                  <a:schemeClr val="tx1"/>
                </a:solidFill>
                <a:latin typeface="Arial" charset="0"/>
              </a:defRPr>
            </a:lvl4pPr>
            <a:lvl5pPr marL="2096491" indent="-232943" eaLnBrk="0" hangingPunct="0">
              <a:defRPr u="sng">
                <a:solidFill>
                  <a:schemeClr val="tx1"/>
                </a:solidFill>
                <a:latin typeface="Arial" charset="0"/>
              </a:defRPr>
            </a:lvl5pPr>
            <a:lvl6pPr marL="2562377" indent="-232943" eaLnBrk="0" fontAlgn="base" hangingPunct="0">
              <a:spcBef>
                <a:spcPct val="0"/>
              </a:spcBef>
              <a:spcAft>
                <a:spcPct val="0"/>
              </a:spcAft>
              <a:defRPr u="sng">
                <a:solidFill>
                  <a:schemeClr val="tx1"/>
                </a:solidFill>
                <a:latin typeface="Arial" charset="0"/>
              </a:defRPr>
            </a:lvl6pPr>
            <a:lvl7pPr marL="3028264" indent="-232943" eaLnBrk="0" fontAlgn="base" hangingPunct="0">
              <a:spcBef>
                <a:spcPct val="0"/>
              </a:spcBef>
              <a:spcAft>
                <a:spcPct val="0"/>
              </a:spcAft>
              <a:defRPr u="sng">
                <a:solidFill>
                  <a:schemeClr val="tx1"/>
                </a:solidFill>
                <a:latin typeface="Arial" charset="0"/>
              </a:defRPr>
            </a:lvl7pPr>
            <a:lvl8pPr marL="3494151" indent="-232943" eaLnBrk="0" fontAlgn="base" hangingPunct="0">
              <a:spcBef>
                <a:spcPct val="0"/>
              </a:spcBef>
              <a:spcAft>
                <a:spcPct val="0"/>
              </a:spcAft>
              <a:defRPr u="sng">
                <a:solidFill>
                  <a:schemeClr val="tx1"/>
                </a:solidFill>
                <a:latin typeface="Arial" charset="0"/>
              </a:defRPr>
            </a:lvl8pPr>
            <a:lvl9pPr marL="3960038" indent="-232943" eaLnBrk="0" fontAlgn="base" hangingPunct="0">
              <a:spcBef>
                <a:spcPct val="0"/>
              </a:spcBef>
              <a:spcAft>
                <a:spcPct val="0"/>
              </a:spcAft>
              <a:defRPr u="sng">
                <a:solidFill>
                  <a:schemeClr val="tx1"/>
                </a:solidFill>
                <a:latin typeface="Arial" charset="0"/>
              </a:defRPr>
            </a:lvl9pPr>
          </a:lstStyle>
          <a:p>
            <a:pPr eaLnBrk="1" hangingPunct="1"/>
            <a:fld id="{E1F5F132-54C0-4AFC-9A6C-4F388301996F}" type="slidenum">
              <a:rPr lang="en-US"/>
              <a:pPr eaLnBrk="1" hangingPunct="1"/>
              <a:t>15</a:t>
            </a:fld>
            <a:endParaRPr lang="en-US"/>
          </a:p>
        </p:txBody>
      </p:sp>
    </p:spTree>
    <p:extLst>
      <p:ext uri="{BB962C8B-B14F-4D97-AF65-F5344CB8AC3E}">
        <p14:creationId xmlns:p14="http://schemas.microsoft.com/office/powerpoint/2010/main" val="1577255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Most people believe their current insurance policy will provide protection. Unfortunately, under most insurance policies there are specific endorsements that limit or exclude losses from data breaches. This leaves a huge gap in coverage and therefore a potential for bankrupting the company.</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57066" indent="-291179" eaLnBrk="0" hangingPunct="0">
              <a:defRPr u="sng">
                <a:solidFill>
                  <a:schemeClr val="tx1"/>
                </a:solidFill>
                <a:latin typeface="Arial" charset="0"/>
              </a:defRPr>
            </a:lvl2pPr>
            <a:lvl3pPr marL="1164717" indent="-232943" eaLnBrk="0" hangingPunct="0">
              <a:defRPr u="sng">
                <a:solidFill>
                  <a:schemeClr val="tx1"/>
                </a:solidFill>
                <a:latin typeface="Arial" charset="0"/>
              </a:defRPr>
            </a:lvl3pPr>
            <a:lvl4pPr marL="1630604" indent="-232943" eaLnBrk="0" hangingPunct="0">
              <a:defRPr u="sng">
                <a:solidFill>
                  <a:schemeClr val="tx1"/>
                </a:solidFill>
                <a:latin typeface="Arial" charset="0"/>
              </a:defRPr>
            </a:lvl4pPr>
            <a:lvl5pPr marL="2096491" indent="-232943" eaLnBrk="0" hangingPunct="0">
              <a:defRPr u="sng">
                <a:solidFill>
                  <a:schemeClr val="tx1"/>
                </a:solidFill>
                <a:latin typeface="Arial" charset="0"/>
              </a:defRPr>
            </a:lvl5pPr>
            <a:lvl6pPr marL="2562377" indent="-232943" eaLnBrk="0" fontAlgn="base" hangingPunct="0">
              <a:spcBef>
                <a:spcPct val="0"/>
              </a:spcBef>
              <a:spcAft>
                <a:spcPct val="0"/>
              </a:spcAft>
              <a:defRPr u="sng">
                <a:solidFill>
                  <a:schemeClr val="tx1"/>
                </a:solidFill>
                <a:latin typeface="Arial" charset="0"/>
              </a:defRPr>
            </a:lvl6pPr>
            <a:lvl7pPr marL="3028264" indent="-232943" eaLnBrk="0" fontAlgn="base" hangingPunct="0">
              <a:spcBef>
                <a:spcPct val="0"/>
              </a:spcBef>
              <a:spcAft>
                <a:spcPct val="0"/>
              </a:spcAft>
              <a:defRPr u="sng">
                <a:solidFill>
                  <a:schemeClr val="tx1"/>
                </a:solidFill>
                <a:latin typeface="Arial" charset="0"/>
              </a:defRPr>
            </a:lvl7pPr>
            <a:lvl8pPr marL="3494151" indent="-232943" eaLnBrk="0" fontAlgn="base" hangingPunct="0">
              <a:spcBef>
                <a:spcPct val="0"/>
              </a:spcBef>
              <a:spcAft>
                <a:spcPct val="0"/>
              </a:spcAft>
              <a:defRPr u="sng">
                <a:solidFill>
                  <a:schemeClr val="tx1"/>
                </a:solidFill>
                <a:latin typeface="Arial" charset="0"/>
              </a:defRPr>
            </a:lvl8pPr>
            <a:lvl9pPr marL="3960038" indent="-232943" eaLnBrk="0" fontAlgn="base" hangingPunct="0">
              <a:spcBef>
                <a:spcPct val="0"/>
              </a:spcBef>
              <a:spcAft>
                <a:spcPct val="0"/>
              </a:spcAft>
              <a:defRPr u="sng">
                <a:solidFill>
                  <a:schemeClr val="tx1"/>
                </a:solidFill>
                <a:latin typeface="Arial" charset="0"/>
              </a:defRPr>
            </a:lvl9pPr>
          </a:lstStyle>
          <a:p>
            <a:pPr eaLnBrk="1" hangingPunct="1"/>
            <a:fld id="{DACFFC29-329F-4199-8934-F15C3BA3446F}" type="slidenum">
              <a:rPr lang="en-US"/>
              <a:pPr eaLnBrk="1" hangingPunct="1"/>
              <a:t>16</a:t>
            </a:fld>
            <a:endParaRPr lang="en-US"/>
          </a:p>
        </p:txBody>
      </p:sp>
    </p:spTree>
    <p:extLst>
      <p:ext uri="{BB962C8B-B14F-4D97-AF65-F5344CB8AC3E}">
        <p14:creationId xmlns:p14="http://schemas.microsoft.com/office/powerpoint/2010/main" val="293406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57066" indent="-291179" eaLnBrk="0" hangingPunct="0">
              <a:defRPr u="sng">
                <a:solidFill>
                  <a:schemeClr val="tx1"/>
                </a:solidFill>
                <a:latin typeface="Arial" charset="0"/>
              </a:defRPr>
            </a:lvl2pPr>
            <a:lvl3pPr marL="1164717" indent="-232943" eaLnBrk="0" hangingPunct="0">
              <a:defRPr u="sng">
                <a:solidFill>
                  <a:schemeClr val="tx1"/>
                </a:solidFill>
                <a:latin typeface="Arial" charset="0"/>
              </a:defRPr>
            </a:lvl3pPr>
            <a:lvl4pPr marL="1630604" indent="-232943" eaLnBrk="0" hangingPunct="0">
              <a:defRPr u="sng">
                <a:solidFill>
                  <a:schemeClr val="tx1"/>
                </a:solidFill>
                <a:latin typeface="Arial" charset="0"/>
              </a:defRPr>
            </a:lvl4pPr>
            <a:lvl5pPr marL="2096491" indent="-232943" eaLnBrk="0" hangingPunct="0">
              <a:defRPr u="sng">
                <a:solidFill>
                  <a:schemeClr val="tx1"/>
                </a:solidFill>
                <a:latin typeface="Arial" charset="0"/>
              </a:defRPr>
            </a:lvl5pPr>
            <a:lvl6pPr marL="2562377" indent="-232943" eaLnBrk="0" fontAlgn="base" hangingPunct="0">
              <a:spcBef>
                <a:spcPct val="0"/>
              </a:spcBef>
              <a:spcAft>
                <a:spcPct val="0"/>
              </a:spcAft>
              <a:defRPr u="sng">
                <a:solidFill>
                  <a:schemeClr val="tx1"/>
                </a:solidFill>
                <a:latin typeface="Arial" charset="0"/>
              </a:defRPr>
            </a:lvl6pPr>
            <a:lvl7pPr marL="3028264" indent="-232943" eaLnBrk="0" fontAlgn="base" hangingPunct="0">
              <a:spcBef>
                <a:spcPct val="0"/>
              </a:spcBef>
              <a:spcAft>
                <a:spcPct val="0"/>
              </a:spcAft>
              <a:defRPr u="sng">
                <a:solidFill>
                  <a:schemeClr val="tx1"/>
                </a:solidFill>
                <a:latin typeface="Arial" charset="0"/>
              </a:defRPr>
            </a:lvl7pPr>
            <a:lvl8pPr marL="3494151" indent="-232943" eaLnBrk="0" fontAlgn="base" hangingPunct="0">
              <a:spcBef>
                <a:spcPct val="0"/>
              </a:spcBef>
              <a:spcAft>
                <a:spcPct val="0"/>
              </a:spcAft>
              <a:defRPr u="sng">
                <a:solidFill>
                  <a:schemeClr val="tx1"/>
                </a:solidFill>
                <a:latin typeface="Arial" charset="0"/>
              </a:defRPr>
            </a:lvl8pPr>
            <a:lvl9pPr marL="3960038" indent="-232943" eaLnBrk="0" fontAlgn="base" hangingPunct="0">
              <a:spcBef>
                <a:spcPct val="0"/>
              </a:spcBef>
              <a:spcAft>
                <a:spcPct val="0"/>
              </a:spcAft>
              <a:defRPr u="sng">
                <a:solidFill>
                  <a:schemeClr val="tx1"/>
                </a:solidFill>
                <a:latin typeface="Arial" charset="0"/>
              </a:defRPr>
            </a:lvl9pPr>
          </a:lstStyle>
          <a:p>
            <a:pPr eaLnBrk="1" hangingPunct="1"/>
            <a:fld id="{C14E1653-178C-49CD-A58F-03539783B16F}" type="slidenum">
              <a:rPr lang="en-US"/>
              <a:pPr eaLnBrk="1" hangingPunct="1"/>
              <a:t>17</a:t>
            </a:fld>
            <a:endParaRPr lang="en-US"/>
          </a:p>
        </p:txBody>
      </p:sp>
    </p:spTree>
    <p:extLst>
      <p:ext uri="{BB962C8B-B14F-4D97-AF65-F5344CB8AC3E}">
        <p14:creationId xmlns:p14="http://schemas.microsoft.com/office/powerpoint/2010/main" val="4294884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en-US" i="1" smtClean="0"/>
              <a:t>Identify Your Unique Risks</a:t>
            </a:r>
            <a:r>
              <a:rPr lang="en-US" smtClean="0"/>
              <a:t> – What do you do/what are your potential claims???</a:t>
            </a:r>
          </a:p>
          <a:p>
            <a:pPr>
              <a:lnSpc>
                <a:spcPct val="80000"/>
              </a:lnSpc>
              <a:spcBef>
                <a:spcPct val="0"/>
              </a:spcBef>
            </a:pPr>
            <a:r>
              <a:rPr lang="en-US" i="1" smtClean="0"/>
              <a:t>Understand Your Existing Coverage – Do you currently have sub limits or coverage elsewhere?</a:t>
            </a:r>
            <a:endParaRPr lang="en-US" smtClean="0"/>
          </a:p>
          <a:p>
            <a:pPr>
              <a:lnSpc>
                <a:spcPct val="80000"/>
              </a:lnSpc>
              <a:spcBef>
                <a:spcPct val="0"/>
              </a:spcBef>
            </a:pPr>
            <a:r>
              <a:rPr lang="en-US" i="1" smtClean="0"/>
              <a:t>Buy What You Need – You can purchase many types of cyber insurance…. Make sure you are buying the correct type</a:t>
            </a:r>
            <a:endParaRPr lang="en-US" smtClean="0"/>
          </a:p>
          <a:p>
            <a:pPr>
              <a:lnSpc>
                <a:spcPct val="80000"/>
              </a:lnSpc>
              <a:spcBef>
                <a:spcPct val="0"/>
              </a:spcBef>
            </a:pPr>
            <a:r>
              <a:rPr lang="en-US" i="1" smtClean="0"/>
              <a:t>Secure Appropriate Limits and Sub-limits</a:t>
            </a:r>
            <a:r>
              <a:rPr lang="en-US" smtClean="0"/>
              <a:t>  - How much is enough?</a:t>
            </a:r>
          </a:p>
          <a:p>
            <a:pPr>
              <a:lnSpc>
                <a:spcPct val="80000"/>
              </a:lnSpc>
              <a:spcBef>
                <a:spcPct val="0"/>
              </a:spcBef>
            </a:pPr>
            <a:r>
              <a:rPr lang="en-US" i="1" smtClean="0"/>
              <a:t>Beware of Exclusions</a:t>
            </a:r>
            <a:r>
              <a:rPr lang="en-US" smtClean="0"/>
              <a:t> - </a:t>
            </a:r>
          </a:p>
          <a:p>
            <a:pPr>
              <a:lnSpc>
                <a:spcPct val="80000"/>
              </a:lnSpc>
              <a:spcBef>
                <a:spcPct val="0"/>
              </a:spcBef>
            </a:pPr>
            <a:r>
              <a:rPr lang="en-US" i="1" smtClean="0"/>
              <a:t>Get Retroactive Coverage – You can buy policies that cover prior acts before the policy was written – more expensive but might be nice to have.</a:t>
            </a:r>
            <a:endParaRPr lang="en-US" smtClean="0"/>
          </a:p>
          <a:p>
            <a:pPr>
              <a:lnSpc>
                <a:spcPct val="80000"/>
              </a:lnSpc>
              <a:spcBef>
                <a:spcPct val="0"/>
              </a:spcBef>
            </a:pPr>
            <a:r>
              <a:rPr lang="en-US" i="1" smtClean="0"/>
              <a:t>Consider Coverage for Acts and Omissions by Third Parties</a:t>
            </a:r>
            <a:r>
              <a:rPr lang="en-US" smtClean="0"/>
              <a:t> – Vendors/off site companies</a:t>
            </a:r>
          </a:p>
          <a:p>
            <a:pPr>
              <a:lnSpc>
                <a:spcPct val="80000"/>
              </a:lnSpc>
              <a:spcBef>
                <a:spcPct val="0"/>
              </a:spcBef>
            </a:pPr>
            <a:r>
              <a:rPr lang="en-US" i="1" smtClean="0"/>
              <a:t>Evaluate Coverage for Data Restoration Costs</a:t>
            </a:r>
            <a:r>
              <a:rPr lang="en-US" smtClean="0"/>
              <a:t> – Audit computer/network systems. How much does it cost to replace?</a:t>
            </a:r>
          </a:p>
          <a:p>
            <a:pPr>
              <a:lnSpc>
                <a:spcPct val="80000"/>
              </a:lnSpc>
              <a:spcBef>
                <a:spcPct val="0"/>
              </a:spcBef>
            </a:pPr>
            <a:r>
              <a:rPr lang="en-US" i="1" smtClean="0"/>
              <a:t>Take Advantage of Risk Management Services</a:t>
            </a:r>
            <a:r>
              <a:rPr lang="en-US" smtClean="0"/>
              <a:t> – Always. </a:t>
            </a:r>
          </a:p>
          <a:p>
            <a:pPr>
              <a:lnSpc>
                <a:spcPct val="80000"/>
              </a:lnSpc>
              <a:spcBef>
                <a:spcPct val="0"/>
              </a:spcBef>
            </a:pPr>
            <a:r>
              <a:rPr lang="en-US" i="1" smtClean="0"/>
              <a:t>Dovetail Cyber Insurance with Indemnity Agreements</a:t>
            </a:r>
            <a:r>
              <a:rPr lang="en-US" smtClean="0"/>
              <a:t>  - Talk with attorneys, try to shore up contracts with vendors/third party people</a:t>
            </a:r>
          </a:p>
          <a:p>
            <a:pPr>
              <a:lnSpc>
                <a:spcPct val="80000"/>
              </a:lnSpc>
              <a:spcBef>
                <a:spcPct val="0"/>
              </a:spcBef>
            </a:pPr>
            <a:r>
              <a:rPr lang="en-US" i="1" smtClean="0"/>
              <a:t>Understand The “Triggers.” </a:t>
            </a:r>
            <a:r>
              <a:rPr lang="en-US" smtClean="0"/>
              <a:t> - </a:t>
            </a:r>
          </a:p>
          <a:p>
            <a:pPr>
              <a:lnSpc>
                <a:spcPct val="80000"/>
              </a:lnSpc>
              <a:spcBef>
                <a:spcPct val="0"/>
              </a:spcBef>
            </a:pPr>
            <a:r>
              <a:rPr lang="en-US" i="1" smtClean="0"/>
              <a:t>Consider Coverage for Regulatory Actions - </a:t>
            </a:r>
            <a:endParaRPr lang="en-US" smtClean="0"/>
          </a:p>
          <a:p>
            <a:pPr>
              <a:spcBef>
                <a:spcPct val="0"/>
              </a:spcBef>
            </a:pPr>
            <a:endParaRPr 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charset="0"/>
              </a:defRPr>
            </a:lvl1pPr>
            <a:lvl2pPr marL="757066" indent="-291179" eaLnBrk="0" hangingPunct="0">
              <a:defRPr u="sng">
                <a:solidFill>
                  <a:schemeClr val="tx1"/>
                </a:solidFill>
                <a:latin typeface="Arial" charset="0"/>
              </a:defRPr>
            </a:lvl2pPr>
            <a:lvl3pPr marL="1164717" indent="-232943" eaLnBrk="0" hangingPunct="0">
              <a:defRPr u="sng">
                <a:solidFill>
                  <a:schemeClr val="tx1"/>
                </a:solidFill>
                <a:latin typeface="Arial" charset="0"/>
              </a:defRPr>
            </a:lvl3pPr>
            <a:lvl4pPr marL="1630604" indent="-232943" eaLnBrk="0" hangingPunct="0">
              <a:defRPr u="sng">
                <a:solidFill>
                  <a:schemeClr val="tx1"/>
                </a:solidFill>
                <a:latin typeface="Arial" charset="0"/>
              </a:defRPr>
            </a:lvl4pPr>
            <a:lvl5pPr marL="2096491" indent="-232943" eaLnBrk="0" hangingPunct="0">
              <a:defRPr u="sng">
                <a:solidFill>
                  <a:schemeClr val="tx1"/>
                </a:solidFill>
                <a:latin typeface="Arial" charset="0"/>
              </a:defRPr>
            </a:lvl5pPr>
            <a:lvl6pPr marL="2562377" indent="-232943" eaLnBrk="0" fontAlgn="base" hangingPunct="0">
              <a:spcBef>
                <a:spcPct val="0"/>
              </a:spcBef>
              <a:spcAft>
                <a:spcPct val="0"/>
              </a:spcAft>
              <a:defRPr u="sng">
                <a:solidFill>
                  <a:schemeClr val="tx1"/>
                </a:solidFill>
                <a:latin typeface="Arial" charset="0"/>
              </a:defRPr>
            </a:lvl6pPr>
            <a:lvl7pPr marL="3028264" indent="-232943" eaLnBrk="0" fontAlgn="base" hangingPunct="0">
              <a:spcBef>
                <a:spcPct val="0"/>
              </a:spcBef>
              <a:spcAft>
                <a:spcPct val="0"/>
              </a:spcAft>
              <a:defRPr u="sng">
                <a:solidFill>
                  <a:schemeClr val="tx1"/>
                </a:solidFill>
                <a:latin typeface="Arial" charset="0"/>
              </a:defRPr>
            </a:lvl7pPr>
            <a:lvl8pPr marL="3494151" indent="-232943" eaLnBrk="0" fontAlgn="base" hangingPunct="0">
              <a:spcBef>
                <a:spcPct val="0"/>
              </a:spcBef>
              <a:spcAft>
                <a:spcPct val="0"/>
              </a:spcAft>
              <a:defRPr u="sng">
                <a:solidFill>
                  <a:schemeClr val="tx1"/>
                </a:solidFill>
                <a:latin typeface="Arial" charset="0"/>
              </a:defRPr>
            </a:lvl8pPr>
            <a:lvl9pPr marL="3960038" indent="-232943" eaLnBrk="0" fontAlgn="base" hangingPunct="0">
              <a:spcBef>
                <a:spcPct val="0"/>
              </a:spcBef>
              <a:spcAft>
                <a:spcPct val="0"/>
              </a:spcAft>
              <a:defRPr u="sng">
                <a:solidFill>
                  <a:schemeClr val="tx1"/>
                </a:solidFill>
                <a:latin typeface="Arial" charset="0"/>
              </a:defRPr>
            </a:lvl9pPr>
          </a:lstStyle>
          <a:p>
            <a:pPr eaLnBrk="1" hangingPunct="1"/>
            <a:fld id="{44E6F161-CF6A-4A5D-9396-74664133F635}" type="slidenum">
              <a:rPr lang="en-US"/>
              <a:pPr eaLnBrk="1" hangingPunct="1"/>
              <a:t>20</a:t>
            </a:fld>
            <a:endParaRPr lang="en-US"/>
          </a:p>
        </p:txBody>
      </p:sp>
    </p:spTree>
    <p:extLst>
      <p:ext uri="{BB962C8B-B14F-4D97-AF65-F5344CB8AC3E}">
        <p14:creationId xmlns:p14="http://schemas.microsoft.com/office/powerpoint/2010/main" val="28139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94F83F-3BE7-4994-BEBC-53FF441C9651}" type="slidenum">
              <a:rPr lang="en-US" smtClean="0"/>
              <a:pPr/>
              <a:t>4</a:t>
            </a:fld>
            <a:endParaRPr lang="en-US" dirty="0"/>
          </a:p>
        </p:txBody>
      </p:sp>
    </p:spTree>
    <p:extLst>
      <p:ext uri="{BB962C8B-B14F-4D97-AF65-F5344CB8AC3E}">
        <p14:creationId xmlns:p14="http://schemas.microsoft.com/office/powerpoint/2010/main" val="71988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94F83F-3BE7-4994-BEBC-53FF441C9651}" type="slidenum">
              <a:rPr lang="en-US" smtClean="0"/>
              <a:t>5</a:t>
            </a:fld>
            <a:endParaRPr lang="en-US"/>
          </a:p>
        </p:txBody>
      </p:sp>
    </p:spTree>
    <p:extLst>
      <p:ext uri="{BB962C8B-B14F-4D97-AF65-F5344CB8AC3E}">
        <p14:creationId xmlns:p14="http://schemas.microsoft.com/office/powerpoint/2010/main" val="1649760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94F83F-3BE7-4994-BEBC-53FF441C9651}" type="slidenum">
              <a:rPr lang="en-US" smtClean="0"/>
              <a:pPr/>
              <a:t>6</a:t>
            </a:fld>
            <a:endParaRPr lang="en-US" dirty="0"/>
          </a:p>
        </p:txBody>
      </p:sp>
    </p:spTree>
    <p:extLst>
      <p:ext uri="{BB962C8B-B14F-4D97-AF65-F5344CB8AC3E}">
        <p14:creationId xmlns:p14="http://schemas.microsoft.com/office/powerpoint/2010/main" val="905039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94F83F-3BE7-4994-BEBC-53FF441C9651}" type="slidenum">
              <a:rPr lang="en-US" smtClean="0"/>
              <a:pPr/>
              <a:t>7</a:t>
            </a:fld>
            <a:endParaRPr lang="en-US" dirty="0"/>
          </a:p>
        </p:txBody>
      </p:sp>
    </p:spTree>
    <p:extLst>
      <p:ext uri="{BB962C8B-B14F-4D97-AF65-F5344CB8AC3E}">
        <p14:creationId xmlns:p14="http://schemas.microsoft.com/office/powerpoint/2010/main" val="1943410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94F83F-3BE7-4994-BEBC-53FF441C9651}" type="slidenum">
              <a:rPr lang="en-US" smtClean="0"/>
              <a:pPr/>
              <a:t>8</a:t>
            </a:fld>
            <a:endParaRPr lang="en-US" dirty="0"/>
          </a:p>
        </p:txBody>
      </p:sp>
    </p:spTree>
    <p:extLst>
      <p:ext uri="{BB962C8B-B14F-4D97-AF65-F5344CB8AC3E}">
        <p14:creationId xmlns:p14="http://schemas.microsoft.com/office/powerpoint/2010/main" val="59651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94F83F-3BE7-4994-BEBC-53FF441C9651}" type="slidenum">
              <a:rPr lang="en-US" smtClean="0"/>
              <a:t>9</a:t>
            </a:fld>
            <a:endParaRPr lang="en-US"/>
          </a:p>
        </p:txBody>
      </p:sp>
    </p:spTree>
    <p:extLst>
      <p:ext uri="{BB962C8B-B14F-4D97-AF65-F5344CB8AC3E}">
        <p14:creationId xmlns:p14="http://schemas.microsoft.com/office/powerpoint/2010/main" val="2963460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75B6442-4001-4B02-A962-7D3B487E16BA}" type="slidenum">
              <a:rPr lang="en-US" smtClean="0"/>
              <a:t>10</a:t>
            </a:fld>
            <a:endParaRPr lang="en-US" smtClean="0"/>
          </a:p>
        </p:txBody>
      </p:sp>
      <p:sp>
        <p:nvSpPr>
          <p:cNvPr id="19459" name="Rectangle 2"/>
          <p:cNvSpPr>
            <a:spLocks noGrp="1" noRot="1" noChangeAspect="1" noChangeArrowheads="1" noTextEdit="1"/>
          </p:cNvSpPr>
          <p:nvPr>
            <p:ph type="sldImg"/>
          </p:nvPr>
        </p:nvSpPr>
        <p:spPr/>
      </p:sp>
      <p:sp>
        <p:nvSpPr>
          <p:cNvPr id="1946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448141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94F83F-3BE7-4994-BEBC-53FF441C9651}" type="slidenum">
              <a:rPr lang="en-US" smtClean="0"/>
              <a:pPr/>
              <a:t>11</a:t>
            </a:fld>
            <a:endParaRPr lang="en-US" dirty="0"/>
          </a:p>
        </p:txBody>
      </p:sp>
    </p:spTree>
    <p:extLst>
      <p:ext uri="{BB962C8B-B14F-4D97-AF65-F5344CB8AC3E}">
        <p14:creationId xmlns:p14="http://schemas.microsoft.com/office/powerpoint/2010/main" val="13613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CEF33AA-1100-42A0-AEAA-F94BF97C4D42}" type="datetime1">
              <a:rPr lang="en-US" smtClean="0"/>
              <a:pPr/>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B89556-30F6-4AB5-831B-F39B10BD9313}" type="slidenum">
              <a:rPr lang="en-US" smtClean="0"/>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53D52-EA49-43BB-A24C-16DC9BD57D1B}" type="datetime1">
              <a:rPr lang="en-US" smtClean="0"/>
              <a:pPr/>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B89556-30F6-4AB5-831B-F39B10BD9313}" type="slidenum">
              <a:rPr lang="en-US" smtClean="0"/>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F30EF4-C713-4815-9A4D-1965F595FA35}" type="datetime1">
              <a:rPr lang="en-US" smtClean="0"/>
              <a:pPr/>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B89556-30F6-4AB5-831B-F39B10BD9313}" type="slidenum">
              <a:rPr lang="en-US" smtClean="0"/>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C219C-4292-4F97-8A0D-8968C760D99F}"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83261-8D0B-4385-9771-0BA528764478}" type="slidenum">
              <a:rPr lang="en-US" smtClean="0"/>
              <a:t>‹#›</a:t>
            </a:fld>
            <a:endParaRPr lang="en-US"/>
          </a:p>
        </p:txBody>
      </p:sp>
    </p:spTree>
    <p:extLst>
      <p:ext uri="{BB962C8B-B14F-4D97-AF65-F5344CB8AC3E}">
        <p14:creationId xmlns:p14="http://schemas.microsoft.com/office/powerpoint/2010/main" val="270443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lstStyle>
            <a:lvl1pPr>
              <a:defRPr baseline="0">
                <a:solidFill>
                  <a:srgbClr val="002060"/>
                </a:solidFill>
              </a:defRPr>
            </a:lvl1pPr>
            <a:lvl2pPr>
              <a:defRPr baseline="0">
                <a:solidFill>
                  <a:srgbClr val="002060"/>
                </a:solidFill>
              </a:defRPr>
            </a:lvl2pPr>
            <a:lvl3pPr>
              <a:defRPr baseline="0">
                <a:solidFill>
                  <a:srgbClr val="002060"/>
                </a:solidFill>
              </a:defRPr>
            </a:lvl3pPr>
            <a:lvl4pPr>
              <a:defRPr baseline="0">
                <a:solidFill>
                  <a:srgbClr val="002060"/>
                </a:solidFill>
              </a:defRPr>
            </a:lvl4pPr>
            <a:lvl5pPr>
              <a:defRPr baseline="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9D07F37-BFF3-4D86-AA5D-FC5B630C604D}" type="datetime1">
              <a:rPr lang="en-US" smtClean="0"/>
              <a:pPr/>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B89556-30F6-4AB5-831B-F39B10BD9313}" type="slidenum">
              <a:rPr lang="en-US" smtClean="0"/>
              <a:pPr/>
              <a:t>‹#›</a:t>
            </a:fld>
            <a:endParaRPr lang="en-US" dirty="0"/>
          </a:p>
        </p:txBody>
      </p:sp>
      <p:sp>
        <p:nvSpPr>
          <p:cNvPr id="7" name="Title 3"/>
          <p:cNvSpPr txBox="1">
            <a:spLocks/>
          </p:cNvSpPr>
          <p:nvPr userDrawn="1"/>
        </p:nvSpPr>
        <p:spPr>
          <a:xfrm>
            <a:off x="457200" y="457200"/>
            <a:ext cx="8229600" cy="1143000"/>
          </a:xfrm>
          <a:prstGeom prst="rect">
            <a:avLst/>
          </a:prstGeom>
          <a:gradFill rotWithShape="1">
            <a:gsLst>
              <a:gs pos="0">
                <a:schemeClr val="accent4">
                  <a:lumMod val="50000"/>
                </a:schemeClr>
              </a:gs>
              <a:gs pos="40000">
                <a:schemeClr val="lt1">
                  <a:tint val="45000"/>
                  <a:shade val="99000"/>
                  <a:satMod val="350000"/>
                </a:schemeClr>
              </a:gs>
              <a:gs pos="100000">
                <a:schemeClr val="lt1">
                  <a:shade val="20000"/>
                  <a:satMod val="255000"/>
                </a:schemeClr>
              </a:gs>
            </a:gsLst>
            <a:path path="circle">
              <a:fillToRect l="100000" t="100000"/>
            </a:path>
          </a:gradFill>
          <a:ln w="25400" cap="flat" cmpd="sng" algn="ctr">
            <a:solidFill>
              <a:schemeClr val="accent4">
                <a:lumMod val="50000"/>
              </a:schemeClr>
            </a:solidFill>
            <a:prstDash val="solid"/>
          </a:ln>
        </p:spPr>
        <p:style>
          <a:lnRef idx="2">
            <a:schemeClr val="accent1"/>
          </a:lnRef>
          <a:fillRef idx="1002">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772472-0E3F-4160-AD84-F78FBB23AF85}" type="datetime1">
              <a:rPr lang="en-US" smtClean="0"/>
              <a:pPr/>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B89556-30F6-4AB5-831B-F39B10BD9313}" type="slidenum">
              <a:rPr lang="en-US" smtClean="0"/>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667208-81C0-441A-AEB2-F10077EB1A3A}" type="datetime1">
              <a:rPr lang="en-US" smtClean="0"/>
              <a:pPr/>
              <a:t>6/16/2015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B89556-30F6-4AB5-831B-F39B10BD9313}" type="slidenum">
              <a:rPr lang="en-US" smtClean="0"/>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3C592-B224-477D-8FA0-D9383ECB57AE}" type="datetime1">
              <a:rPr lang="en-US" smtClean="0"/>
              <a:pPr/>
              <a:t>6/16/2015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B89556-30F6-4AB5-831B-F39B10BD9313}" type="slidenum">
              <a:rPr lang="en-US" smtClean="0"/>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F8E8CF-D44A-4520-A6F5-1FE1663F27AB}" type="datetime1">
              <a:rPr lang="en-US" smtClean="0"/>
              <a:pPr/>
              <a:t>6/16/2015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B89556-30F6-4AB5-831B-F39B10BD9313}" type="slidenum">
              <a:rPr lang="en-US" smtClean="0"/>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2B09C-032D-4D8D-9FDF-D5D59DED77D0}" type="datetime1">
              <a:rPr lang="en-US" smtClean="0"/>
              <a:pPr/>
              <a:t>6/16/2015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B89556-30F6-4AB5-831B-F39B10BD9313}" type="slidenum">
              <a:rPr lang="en-US" smtClean="0"/>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C2A1C-9CC6-4E69-BD02-CAB21BF464E9}" type="datetime1">
              <a:rPr lang="en-US" smtClean="0"/>
              <a:pPr/>
              <a:t>6/16/2015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B89556-30F6-4AB5-831B-F39B10BD9313}" type="slidenum">
              <a:rPr lang="en-US" smtClean="0"/>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99A0A-EC8C-4783-BF60-6E172BE7686F}" type="datetime1">
              <a:rPr lang="en-US" smtClean="0"/>
              <a:pPr/>
              <a:t>6/16/2015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B89556-30F6-4AB5-831B-F39B10BD9313}" type="slidenum">
              <a:rPr lang="en-US" smtClean="0"/>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135EB-8AD6-4A2F-A99B-5B52B9D23895}" type="datetime1">
              <a:rPr lang="en-US" smtClean="0"/>
              <a:pPr/>
              <a:t>6/16/2015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89556-30F6-4AB5-831B-F39B10BD9313}" type="slidenum">
              <a:rPr lang="en-US" smtClean="0"/>
              <a:pPr/>
              <a:t>‹#›</a:t>
            </a:fld>
            <a:endParaRPr lang="en-US" dirty="0"/>
          </a:p>
        </p:txBody>
      </p:sp>
      <p:pic>
        <p:nvPicPr>
          <p:cNvPr id="7" name="Picture 6" descr="mr_ppt_back_hires.ppt.jpg"/>
          <p:cNvPicPr>
            <a:picLocks noChangeAspect="1"/>
          </p:cNvPicPr>
          <p:nvPr userDrawn="1"/>
        </p:nvPicPr>
        <p:blipFill>
          <a:blip r:embed="rId14" cstate="print"/>
          <a:stretch>
            <a:fillRect/>
          </a:stretch>
        </p:blipFill>
        <p:spPr>
          <a:xfrm>
            <a:off x="285" y="0"/>
            <a:ext cx="9143429"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ifigueras@meyersroma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rstrachan@sn-insure.com"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mailto:rstrachan@sn-insure.com" TargetMode="External"/><Relationship Id="rId2" Type="http://schemas.openxmlformats.org/officeDocument/2006/relationships/hyperlink" Target="mailto:ifigueras@meyersroman.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799" y="849718"/>
            <a:ext cx="7772400" cy="1447800"/>
          </a:xfrm>
        </p:spPr>
        <p:txBody>
          <a:bodyPr anchor="ctr" anchorCtr="1">
            <a:noAutofit/>
          </a:bodyPr>
          <a:lstStyle/>
          <a:p>
            <a:r>
              <a:rPr lang="en-US" sz="3600" b="1" dirty="0" smtClean="0">
                <a:ea typeface="Times New Roman" charset="0"/>
                <a:cs typeface="Times New Roman" charset="0"/>
              </a:rPr>
              <a:t>PRATICAL LEGAL AND INSURANCE CONSIDERATIONS FOR MITIGATING</a:t>
            </a:r>
            <a:br>
              <a:rPr lang="en-US" sz="3600" b="1" dirty="0" smtClean="0">
                <a:ea typeface="Times New Roman" charset="0"/>
                <a:cs typeface="Times New Roman" charset="0"/>
              </a:rPr>
            </a:br>
            <a:r>
              <a:rPr lang="en-US" sz="3600" b="1" dirty="0" smtClean="0">
                <a:ea typeface="Times New Roman" charset="0"/>
                <a:cs typeface="Times New Roman" charset="0"/>
              </a:rPr>
              <a:t>CYBER LIABILITIES</a:t>
            </a:r>
            <a:endParaRPr lang="en-US" sz="3600" b="1" dirty="0">
              <a:ea typeface="Times New Roman" charset="0"/>
              <a:cs typeface="Times New Roman" charset="0"/>
            </a:endParaRPr>
          </a:p>
        </p:txBody>
      </p:sp>
      <p:sp>
        <p:nvSpPr>
          <p:cNvPr id="8" name="Subtitle 7"/>
          <p:cNvSpPr>
            <a:spLocks noGrp="1"/>
          </p:cNvSpPr>
          <p:nvPr>
            <p:ph type="subTitle" idx="1"/>
          </p:nvPr>
        </p:nvSpPr>
        <p:spPr>
          <a:xfrm>
            <a:off x="1371599" y="2888498"/>
            <a:ext cx="6400800" cy="2590800"/>
          </a:xfrm>
        </p:spPr>
        <p:txBody>
          <a:bodyPr anchor="ctr" anchorCtr="1">
            <a:normAutofit/>
          </a:bodyPr>
          <a:lstStyle/>
          <a:p>
            <a:r>
              <a:rPr lang="en-US" sz="2400" b="1" dirty="0" smtClean="0">
                <a:latin typeface="+mj-lt"/>
                <a:ea typeface="Times New Roman" charset="0"/>
                <a:cs typeface="Times New Roman" charset="0"/>
                <a:sym typeface="Wingdings"/>
              </a:rPr>
              <a:t>Northeast Ohio Information Security Forum</a:t>
            </a:r>
          </a:p>
          <a:p>
            <a:r>
              <a:rPr lang="en-US" sz="2400" b="1" dirty="0" smtClean="0">
                <a:latin typeface="+mj-lt"/>
                <a:ea typeface="Times New Roman" charset="0"/>
                <a:cs typeface="Times New Roman" charset="0"/>
                <a:sym typeface="Wingdings"/>
              </a:rPr>
              <a:t>June 17, 2015</a:t>
            </a:r>
            <a:endParaRPr lang="en-US" sz="2400" b="1" dirty="0" smtClean="0">
              <a:latin typeface="+mj-lt"/>
              <a:ea typeface="Times New Roman" charset="0"/>
              <a:cs typeface="Times New Roman" charset="0"/>
            </a:endParaRPr>
          </a:p>
          <a:p>
            <a:endParaRPr lang="en-US" sz="2000" dirty="0" smtClean="0">
              <a:latin typeface="+mj-lt"/>
              <a:ea typeface="Times New Roman" charset="0"/>
              <a:cs typeface="Times New Roman" charset="0"/>
            </a:endParaRPr>
          </a:p>
          <a:p>
            <a:r>
              <a:rPr lang="en-US" sz="1800" i="1" dirty="0" smtClean="0">
                <a:latin typeface="+mj-lt"/>
                <a:ea typeface="Times New Roman" charset="0"/>
                <a:cs typeface="Times New Roman" charset="0"/>
              </a:rPr>
              <a:t>Isaac R. Figueras, Esq. </a:t>
            </a:r>
            <a:r>
              <a:rPr lang="en-US" sz="1800" i="1" dirty="0" smtClean="0">
                <a:latin typeface="+mj-lt"/>
                <a:ea typeface="Times New Roman" charset="0"/>
                <a:cs typeface="Times New Roman" charset="0"/>
                <a:sym typeface="Wingdings"/>
              </a:rPr>
              <a:t> Meyers, Roman, Friedberg &amp; Lewis, LPA</a:t>
            </a:r>
          </a:p>
          <a:p>
            <a:endParaRPr lang="en-US" sz="1800" i="1" dirty="0" smtClean="0">
              <a:latin typeface="+mj-lt"/>
              <a:ea typeface="Times New Roman" charset="0"/>
              <a:cs typeface="Times New Roman" charset="0"/>
              <a:sym typeface="Wingdings"/>
            </a:endParaRPr>
          </a:p>
          <a:p>
            <a:r>
              <a:rPr lang="en-US" sz="1800" i="1" dirty="0" smtClean="0">
                <a:latin typeface="+mj-lt"/>
                <a:ea typeface="Times New Roman" charset="0"/>
                <a:cs typeface="Times New Roman" charset="0"/>
                <a:sym typeface="Wingdings"/>
              </a:rPr>
              <a:t>Rob Strachan </a:t>
            </a:r>
            <a:r>
              <a:rPr lang="en-US" sz="1800" i="1" dirty="0">
                <a:latin typeface="+mj-lt"/>
                <a:ea typeface="Times New Roman" charset="0"/>
                <a:cs typeface="Times New Roman" charset="0"/>
                <a:sym typeface="Wingdings"/>
              </a:rPr>
              <a:t> </a:t>
            </a:r>
            <a:r>
              <a:rPr lang="en-US" sz="1800" i="1" dirty="0" smtClean="0">
                <a:latin typeface="+mj-lt"/>
                <a:ea typeface="Times New Roman" charset="0"/>
                <a:cs typeface="Times New Roman" charset="0"/>
                <a:sym typeface="Wingdings"/>
              </a:rPr>
              <a:t>Strachan Novak Insurance Services</a:t>
            </a:r>
            <a:endParaRPr lang="en-US" sz="1800" i="1" dirty="0">
              <a:latin typeface="+mj-lt"/>
              <a:ea typeface="Times New Roman" charset="0"/>
              <a:cs typeface="Times New Roman" charset="0"/>
              <a:sym typeface="Wingdings"/>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ctrTitle"/>
          </p:nvPr>
        </p:nvSpPr>
        <p:spPr>
          <a:xfrm>
            <a:off x="5285559" y="1409700"/>
            <a:ext cx="3858441" cy="3352800"/>
          </a:xfrm>
        </p:spPr>
        <p:txBody>
          <a:bodyPr>
            <a:noAutofit/>
          </a:bodyPr>
          <a:lstStyle/>
          <a:p>
            <a:r>
              <a:rPr lang="en-US" sz="4800" smtClean="0">
                <a:solidFill>
                  <a:srgbClr val="003192"/>
                </a:solidFill>
                <a:latin typeface="Segoe UI Semibold" panose="020B0702040204020203" pitchFamily="34" charset="0"/>
                <a:cs typeface="Helvetica" panose="020B0604020202020204" pitchFamily="34" charset="0"/>
              </a:rPr>
              <a:t>Cyber Security </a:t>
            </a:r>
            <a:br>
              <a:rPr lang="en-US" sz="4800" smtClean="0">
                <a:solidFill>
                  <a:srgbClr val="003192"/>
                </a:solidFill>
                <a:latin typeface="Segoe UI Semibold" panose="020B0702040204020203" pitchFamily="34" charset="0"/>
                <a:cs typeface="Helvetica" panose="020B0604020202020204" pitchFamily="34" charset="0"/>
              </a:rPr>
            </a:br>
            <a:r>
              <a:rPr lang="en-US" sz="4800" smtClean="0">
                <a:solidFill>
                  <a:srgbClr val="003192"/>
                </a:solidFill>
                <a:latin typeface="Segoe UI Semibold" panose="020B0702040204020203" pitchFamily="34" charset="0"/>
                <a:cs typeface="Helvetica" panose="020B0604020202020204" pitchFamily="34" charset="0"/>
              </a:rPr>
              <a:t>and Workplace Policies</a:t>
            </a:r>
            <a:endParaRPr lang="en-US" sz="4800">
              <a:solidFill>
                <a:srgbClr val="003192"/>
              </a:solidFill>
              <a:latin typeface="Segoe UI Semibold" panose="020B0702040204020203" pitchFamily="34" charset="0"/>
              <a:cs typeface="Helvetica" panose="020B0604020202020204" pitchFamily="34" charset="0"/>
            </a:endParaRPr>
          </a:p>
        </p:txBody>
      </p:sp>
      <p:pic>
        <p:nvPicPr>
          <p:cNvPr id="11266" name="Picture 2" descr="http://i.dailymail.co.uk/i/pix/2014/08/04/1407147106290_wps_2_Finger_prints_on_lap_top_.jpg"/>
          <p:cNvPicPr>
            <a:picLocks noChangeAspect="1" noChangeArrowheads="1"/>
          </p:cNvPicPr>
          <p:nvPr/>
        </p:nvPicPr>
        <p:blipFill>
          <a:blip r:embed="rId3">
            <a:extLst>
              <a:ext uri="{28A0092B-C50C-407E-A947-70E740481C1C}">
                <a14:useLocalDpi xmlns:a14="http://schemas.microsoft.com/office/drawing/2010/main" val="0"/>
              </a:ext>
            </a:extLst>
          </a:blip>
          <a:srcRect l="12618" b="4202"/>
          <a:stretch/>
        </p:blipFill>
        <p:spPr>
          <a:xfrm>
            <a:off x="8709" y="152400"/>
            <a:ext cx="5276850" cy="5867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A646723B-3EFD-40CA-9B54-6F9347715273}" type="slidenum">
              <a:rPr lang="en-US" smtClean="0"/>
              <a:t>10</a:t>
            </a:fld>
            <a:endParaRPr lang="en-US"/>
          </a:p>
        </p:txBody>
      </p:sp>
      <p:pic>
        <p:nvPicPr>
          <p:cNvPr id="5" name="Picture 2" descr="http://meyersroman.com/wp-content/themes/meyers-roman-theme/images/meyers-roman-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983370"/>
            <a:ext cx="2971800" cy="78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62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799" y="0"/>
            <a:ext cx="7772400" cy="1470025"/>
          </a:xfrm>
        </p:spPr>
        <p:txBody>
          <a:bodyPr anchor="ctr" anchorCtr="1">
            <a:noAutofit/>
          </a:bodyPr>
          <a:lstStyle/>
          <a:p>
            <a:r>
              <a:rPr lang="en-US" sz="3600" u="sng" dirty="0" smtClean="0">
                <a:ea typeface="Times New Roman" charset="0"/>
                <a:cs typeface="Times New Roman" charset="0"/>
              </a:rPr>
              <a:t>The Road </a:t>
            </a:r>
            <a:r>
              <a:rPr lang="en-US" sz="3600" u="sng" dirty="0" smtClean="0">
                <a:ea typeface="Times New Roman" charset="0"/>
                <a:cs typeface="Times New Roman" charset="0"/>
              </a:rPr>
              <a:t>to </a:t>
            </a:r>
            <a:r>
              <a:rPr lang="en-US" sz="3600" u="sng" dirty="0" smtClean="0">
                <a:ea typeface="Times New Roman" charset="0"/>
                <a:cs typeface="Times New Roman" charset="0"/>
              </a:rPr>
              <a:t>Security</a:t>
            </a:r>
            <a:endParaRPr lang="en-US" sz="3600" u="sng" dirty="0">
              <a:ea typeface="Times New Roman" charset="0"/>
              <a:cs typeface="Times New Roman" charset="0"/>
            </a:endParaRPr>
          </a:p>
        </p:txBody>
      </p:sp>
      <p:sp>
        <p:nvSpPr>
          <p:cNvPr id="8" name="Subtitle 7"/>
          <p:cNvSpPr>
            <a:spLocks noGrp="1"/>
          </p:cNvSpPr>
          <p:nvPr>
            <p:ph type="subTitle" idx="1"/>
          </p:nvPr>
        </p:nvSpPr>
        <p:spPr>
          <a:xfrm>
            <a:off x="685798" y="1278317"/>
            <a:ext cx="7772401" cy="4462082"/>
          </a:xfrm>
        </p:spPr>
        <p:txBody>
          <a:bodyPr anchor="ctr" anchorCtr="1">
            <a:normAutofit fontScale="70000" lnSpcReduction="20000"/>
          </a:bodyPr>
          <a:lstStyle/>
          <a:p>
            <a:pPr marL="571500" indent="-571500" algn="just">
              <a:buFont typeface="Arial" charset="0"/>
              <a:buChar char="•"/>
            </a:pPr>
            <a:r>
              <a:rPr lang="en-US" sz="3400" dirty="0" smtClean="0">
                <a:latin typeface="+mj-lt"/>
                <a:ea typeface="Times New Roman" charset="0"/>
                <a:cs typeface="Times New Roman" charset="0"/>
              </a:rPr>
              <a:t>Cybersecurity and Legal Audit:</a:t>
            </a:r>
          </a:p>
          <a:p>
            <a:pPr marL="1028700" lvl="1" indent="-458788" algn="just">
              <a:buFont typeface="Arial" charset="0"/>
              <a:buChar char="•"/>
            </a:pPr>
            <a:r>
              <a:rPr lang="en-US" sz="2300" dirty="0" smtClean="0">
                <a:solidFill>
                  <a:schemeClr val="tx1">
                    <a:lumMod val="85000"/>
                    <a:lumOff val="15000"/>
                  </a:schemeClr>
                </a:solidFill>
                <a:latin typeface="+mj-lt"/>
                <a:ea typeface="Times New Roman" charset="0"/>
                <a:cs typeface="Times New Roman" charset="0"/>
              </a:rPr>
              <a:t>Contract Review (Both Customer and Supplier)</a:t>
            </a:r>
          </a:p>
          <a:p>
            <a:pPr marL="1028700" lvl="1" indent="-458788" algn="just">
              <a:buFont typeface="Arial" charset="0"/>
              <a:buChar char="•"/>
            </a:pPr>
            <a:r>
              <a:rPr lang="en-US" sz="2300" dirty="0" smtClean="0">
                <a:solidFill>
                  <a:schemeClr val="tx1">
                    <a:lumMod val="85000"/>
                    <a:lumOff val="15000"/>
                  </a:schemeClr>
                </a:solidFill>
                <a:latin typeface="+mj-lt"/>
                <a:ea typeface="Times New Roman" charset="0"/>
                <a:cs typeface="Times New Roman" charset="0"/>
              </a:rPr>
              <a:t>Review Industry Standards</a:t>
            </a:r>
          </a:p>
          <a:p>
            <a:pPr marL="1028700" lvl="1" indent="-458788" algn="just">
              <a:buFont typeface="Arial" charset="0"/>
              <a:buChar char="•"/>
            </a:pPr>
            <a:r>
              <a:rPr lang="en-US" sz="2300" dirty="0" smtClean="0">
                <a:solidFill>
                  <a:schemeClr val="tx1">
                    <a:lumMod val="85000"/>
                    <a:lumOff val="15000"/>
                  </a:schemeClr>
                </a:solidFill>
                <a:latin typeface="+mj-lt"/>
                <a:ea typeface="Times New Roman" charset="0"/>
                <a:cs typeface="Times New Roman" charset="0"/>
              </a:rPr>
              <a:t>Infrastructure Review</a:t>
            </a:r>
          </a:p>
          <a:p>
            <a:pPr marL="1028700" lvl="1" indent="-458788" algn="just">
              <a:buFont typeface="Arial" charset="0"/>
              <a:buChar char="•"/>
            </a:pPr>
            <a:r>
              <a:rPr lang="en-US" sz="2300" dirty="0" smtClean="0">
                <a:solidFill>
                  <a:schemeClr val="tx1">
                    <a:lumMod val="85000"/>
                    <a:lumOff val="15000"/>
                  </a:schemeClr>
                </a:solidFill>
                <a:latin typeface="+mj-lt"/>
                <a:ea typeface="Times New Roman" charset="0"/>
                <a:cs typeface="Times New Roman" charset="0"/>
              </a:rPr>
              <a:t>Employment Handbook Review</a:t>
            </a:r>
          </a:p>
          <a:p>
            <a:pPr marL="1028700" lvl="1" indent="-458788" algn="just">
              <a:buFont typeface="Arial" charset="0"/>
              <a:buChar char="•"/>
            </a:pPr>
            <a:r>
              <a:rPr lang="en-US" sz="2300" dirty="0" smtClean="0">
                <a:solidFill>
                  <a:schemeClr val="tx1">
                    <a:lumMod val="85000"/>
                    <a:lumOff val="15000"/>
                  </a:schemeClr>
                </a:solidFill>
                <a:latin typeface="+mj-lt"/>
                <a:ea typeface="Times New Roman" charset="0"/>
                <a:cs typeface="Times New Roman" charset="0"/>
              </a:rPr>
              <a:t>Employee Training</a:t>
            </a:r>
          </a:p>
          <a:p>
            <a:pPr marL="1028700" lvl="1" indent="-458788" algn="just">
              <a:buFont typeface="Arial" charset="0"/>
              <a:buChar char="•"/>
            </a:pPr>
            <a:r>
              <a:rPr lang="en-US" sz="2300" dirty="0" smtClean="0">
                <a:solidFill>
                  <a:schemeClr val="tx1">
                    <a:lumMod val="85000"/>
                    <a:lumOff val="15000"/>
                  </a:schemeClr>
                </a:solidFill>
                <a:latin typeface="+mj-lt"/>
                <a:ea typeface="Times New Roman" charset="0"/>
                <a:cs typeface="Times New Roman" charset="0"/>
              </a:rPr>
              <a:t>System Security (Cyber and Physical)</a:t>
            </a:r>
          </a:p>
          <a:p>
            <a:pPr marL="1028700" lvl="1" indent="-571500" algn="just">
              <a:buFont typeface="Arial" charset="0"/>
              <a:buChar char="•"/>
            </a:pPr>
            <a:endParaRPr lang="en-US" sz="2300" dirty="0" smtClean="0">
              <a:solidFill>
                <a:schemeClr val="tx1">
                  <a:lumMod val="85000"/>
                  <a:lumOff val="15000"/>
                </a:schemeClr>
              </a:solidFill>
              <a:latin typeface="+mj-lt"/>
              <a:ea typeface="Times New Roman" charset="0"/>
              <a:cs typeface="Times New Roman" charset="0"/>
            </a:endParaRPr>
          </a:p>
          <a:p>
            <a:pPr marL="571500" indent="-571500" algn="just">
              <a:buFont typeface="Arial" charset="0"/>
              <a:buChar char="•"/>
            </a:pPr>
            <a:r>
              <a:rPr lang="en-US" sz="3400" dirty="0" smtClean="0">
                <a:latin typeface="+mj-lt"/>
                <a:ea typeface="Times New Roman" charset="0"/>
                <a:cs typeface="Times New Roman" charset="0"/>
              </a:rPr>
              <a:t>The FTC's Mindset:</a:t>
            </a:r>
          </a:p>
          <a:p>
            <a:pPr marL="1028700" lvl="1" indent="-458788" algn="just">
              <a:buFont typeface="Arial" panose="020B0604020202020204" pitchFamily="34" charset="0"/>
              <a:buChar char="•"/>
            </a:pPr>
            <a:r>
              <a:rPr lang="en-US" sz="2300" dirty="0">
                <a:solidFill>
                  <a:schemeClr val="tx1">
                    <a:lumMod val="85000"/>
                    <a:lumOff val="15000"/>
                  </a:schemeClr>
                </a:solidFill>
                <a:latin typeface="+mj-lt"/>
              </a:rPr>
              <a:t>The security process is constant</a:t>
            </a:r>
          </a:p>
          <a:p>
            <a:pPr marL="1028700" lvl="1" indent="-458788" algn="just">
              <a:buFont typeface="Arial" panose="020B0604020202020204" pitchFamily="34" charset="0"/>
              <a:buChar char="•"/>
            </a:pPr>
            <a:r>
              <a:rPr lang="en-US" sz="2300" dirty="0">
                <a:solidFill>
                  <a:schemeClr val="tx1">
                    <a:lumMod val="85000"/>
                    <a:lumOff val="15000"/>
                  </a:schemeClr>
                </a:solidFill>
                <a:latin typeface="+mj-lt"/>
              </a:rPr>
              <a:t>A company’s procedure must be reasonable in relation to its </a:t>
            </a:r>
            <a:r>
              <a:rPr lang="en-US" sz="2300" dirty="0" smtClean="0">
                <a:solidFill>
                  <a:schemeClr val="tx1">
                    <a:lumMod val="85000"/>
                    <a:lumOff val="15000"/>
                  </a:schemeClr>
                </a:solidFill>
                <a:latin typeface="+mj-lt"/>
              </a:rPr>
              <a:t>situation</a:t>
            </a:r>
            <a:endParaRPr lang="en-US" sz="2300" dirty="0">
              <a:solidFill>
                <a:schemeClr val="tx1">
                  <a:lumMod val="85000"/>
                  <a:lumOff val="15000"/>
                </a:schemeClr>
              </a:solidFill>
              <a:latin typeface="+mj-lt"/>
            </a:endParaRPr>
          </a:p>
          <a:p>
            <a:pPr marL="1028700" lvl="1" indent="-458788" algn="just">
              <a:buFont typeface="Arial" panose="020B0604020202020204" pitchFamily="34" charset="0"/>
              <a:buChar char="•"/>
            </a:pPr>
            <a:r>
              <a:rPr lang="en-US" sz="2300" dirty="0">
                <a:solidFill>
                  <a:schemeClr val="tx1">
                    <a:lumMod val="85000"/>
                    <a:lumOff val="15000"/>
                  </a:schemeClr>
                </a:solidFill>
                <a:latin typeface="+mj-lt"/>
              </a:rPr>
              <a:t>A breach does not mean a company failed to have measures</a:t>
            </a:r>
          </a:p>
          <a:p>
            <a:pPr marL="1028700" lvl="1" indent="-458788" algn="just">
              <a:buFont typeface="Arial" panose="020B0604020202020204" pitchFamily="34" charset="0"/>
              <a:buChar char="•"/>
            </a:pPr>
            <a:r>
              <a:rPr lang="en-US" sz="2300" dirty="0">
                <a:solidFill>
                  <a:schemeClr val="tx1">
                    <a:lumMod val="85000"/>
                    <a:lumOff val="15000"/>
                  </a:schemeClr>
                </a:solidFill>
                <a:latin typeface="+mj-lt"/>
              </a:rPr>
              <a:t>A lack of a breach does not mean the company’s procedures are </a:t>
            </a:r>
            <a:r>
              <a:rPr lang="en-US" sz="2300" dirty="0" smtClean="0">
                <a:solidFill>
                  <a:schemeClr val="tx1">
                    <a:lumMod val="85000"/>
                    <a:lumOff val="15000"/>
                  </a:schemeClr>
                </a:solidFill>
                <a:latin typeface="+mj-lt"/>
              </a:rPr>
              <a:t>reasonable</a:t>
            </a:r>
          </a:p>
          <a:p>
            <a:pPr marL="1028700" lvl="1" indent="-571500" algn="just">
              <a:buFont typeface="Arial" panose="020B0604020202020204" pitchFamily="34" charset="0"/>
              <a:buChar char="•"/>
            </a:pPr>
            <a:endParaRPr lang="en-US" sz="2300" dirty="0" smtClean="0">
              <a:latin typeface="+mj-lt"/>
              <a:ea typeface="Times New Roman" charset="0"/>
              <a:cs typeface="Times New Roman" charset="0"/>
            </a:endParaRPr>
          </a:p>
          <a:p>
            <a:pPr marL="571500" indent="-571500" algn="just">
              <a:buFont typeface="Arial" charset="0"/>
              <a:buChar char="•"/>
            </a:pPr>
            <a:r>
              <a:rPr lang="en-US" sz="3400" dirty="0" smtClean="0">
                <a:latin typeface="+mj-lt"/>
                <a:ea typeface="Times New Roman" charset="0"/>
                <a:cs typeface="Times New Roman" charset="0"/>
              </a:rPr>
              <a:t>Identify, Protect, Detect, Respond, Recover</a:t>
            </a:r>
            <a:endParaRPr lang="en-US" sz="3400" dirty="0" smtClean="0">
              <a:solidFill>
                <a:schemeClr val="tx1">
                  <a:lumMod val="85000"/>
                  <a:lumOff val="15000"/>
                </a:schemeClr>
              </a:solidFill>
              <a:latin typeface="+mj-lt"/>
            </a:endParaRPr>
          </a:p>
        </p:txBody>
      </p:sp>
      <p:sp>
        <p:nvSpPr>
          <p:cNvPr id="9" name="Slide Number Placeholder 8"/>
          <p:cNvSpPr>
            <a:spLocks noGrp="1"/>
          </p:cNvSpPr>
          <p:nvPr>
            <p:ph type="sldNum" sz="quarter" idx="12"/>
          </p:nvPr>
        </p:nvSpPr>
        <p:spPr/>
        <p:txBody>
          <a:bodyPr/>
          <a:lstStyle/>
          <a:p>
            <a:fld id="{C9B89556-30F6-4AB5-831B-F39B10BD9313}" type="slidenum">
              <a:rPr lang="en-US" smtClean="0"/>
              <a:pPr/>
              <a:t>11</a:t>
            </a:fld>
            <a:endParaRPr lang="en-US" dirty="0"/>
          </a:p>
        </p:txBody>
      </p:sp>
      <p:pic>
        <p:nvPicPr>
          <p:cNvPr id="2" name="Picture 1"/>
          <p:cNvPicPr>
            <a:picLocks noChangeAspect="1"/>
          </p:cNvPicPr>
          <p:nvPr/>
        </p:nvPicPr>
        <p:blipFill>
          <a:blip r:embed="rId3"/>
          <a:stretch>
            <a:fillRect/>
          </a:stretch>
        </p:blipFill>
        <p:spPr>
          <a:xfrm>
            <a:off x="6019800" y="1707727"/>
            <a:ext cx="2616521" cy="1635326"/>
          </a:xfrm>
          <a:prstGeom prst="rect">
            <a:avLst/>
          </a:prstGeom>
        </p:spPr>
      </p:pic>
      <p:pic>
        <p:nvPicPr>
          <p:cNvPr id="23554" name="Picture 2" descr="http://meyersroman.com/wp-content/themes/meyers-roman-theme/images/meyers-roman-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791200"/>
            <a:ext cx="3695700"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415139"/>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r>
              <a:rPr lang="en-US" dirty="0" smtClean="0"/>
              <a:t>Cost per Record = $200</a:t>
            </a:r>
            <a:br>
              <a:rPr lang="en-US" dirty="0" smtClean="0"/>
            </a:br>
            <a:r>
              <a:rPr lang="en-US" dirty="0" smtClean="0"/>
              <a:t>4,000 Customers = $800,000</a:t>
            </a:r>
            <a:endParaRPr lang="en-US" dirty="0"/>
          </a:p>
        </p:txBody>
      </p:sp>
      <p:sp>
        <p:nvSpPr>
          <p:cNvPr id="3" name="Content Placeholder 2"/>
          <p:cNvSpPr>
            <a:spLocks noGrp="1"/>
          </p:cNvSpPr>
          <p:nvPr>
            <p:ph idx="1"/>
          </p:nvPr>
        </p:nvSpPr>
        <p:spPr>
          <a:xfrm>
            <a:off x="457200" y="2438400"/>
            <a:ext cx="8229600" cy="2849563"/>
          </a:xfrm>
        </p:spPr>
        <p:txBody>
          <a:bodyPr>
            <a:normAutofit/>
          </a:bodyPr>
          <a:lstStyle/>
          <a:p>
            <a:pPr marL="0" indent="0" algn="ctr">
              <a:buNone/>
            </a:pPr>
            <a:r>
              <a:rPr lang="en-US" sz="4000" b="1" dirty="0" smtClean="0"/>
              <a:t>How many companies have an $800,000 rainy day fund?</a:t>
            </a:r>
            <a:endParaRPr lang="en-US" sz="4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526" y="4343400"/>
            <a:ext cx="3875314" cy="1371600"/>
          </a:xfrm>
          <a:prstGeom prst="rect">
            <a:avLst/>
          </a:prstGeom>
        </p:spPr>
      </p:pic>
      <p:sp>
        <p:nvSpPr>
          <p:cNvPr id="5" name="TextBox 4"/>
          <p:cNvSpPr txBox="1"/>
          <p:nvPr/>
        </p:nvSpPr>
        <p:spPr>
          <a:xfrm>
            <a:off x="1981200" y="5715000"/>
            <a:ext cx="5638800" cy="461665"/>
          </a:xfrm>
          <a:prstGeom prst="rect">
            <a:avLst/>
          </a:prstGeom>
          <a:noFill/>
        </p:spPr>
        <p:txBody>
          <a:bodyPr wrap="square" rtlCol="0">
            <a:spAutoFit/>
          </a:bodyPr>
          <a:lstStyle/>
          <a:p>
            <a:r>
              <a:rPr lang="en-US" sz="2400" b="1" dirty="0" smtClean="0"/>
              <a:t>Robert A. Strachan CIC, AINS, AU, CPIA </a:t>
            </a:r>
            <a:endParaRPr lang="en-US" sz="2400" b="1" dirty="0"/>
          </a:p>
        </p:txBody>
      </p:sp>
    </p:spTree>
    <p:extLst>
      <p:ext uri="{BB962C8B-B14F-4D97-AF65-F5344CB8AC3E}">
        <p14:creationId xmlns:p14="http://schemas.microsoft.com/office/powerpoint/2010/main" val="15621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b="1" dirty="0" smtClean="0"/>
              <a:t>What is Cyber Insurance Today?</a:t>
            </a:r>
          </a:p>
        </p:txBody>
      </p:sp>
      <p:sp>
        <p:nvSpPr>
          <p:cNvPr id="6147" name="Rectangle 3"/>
          <p:cNvSpPr>
            <a:spLocks noGrp="1" noChangeArrowheads="1"/>
          </p:cNvSpPr>
          <p:nvPr>
            <p:ph type="body" idx="1"/>
          </p:nvPr>
        </p:nvSpPr>
        <p:spPr>
          <a:xfrm>
            <a:off x="457200" y="1371600"/>
            <a:ext cx="8229600" cy="4754563"/>
          </a:xfrm>
        </p:spPr>
        <p:txBody>
          <a:bodyPr>
            <a:normAutofit fontScale="62500" lnSpcReduction="20000"/>
          </a:bodyPr>
          <a:lstStyle/>
          <a:p>
            <a:pPr eaLnBrk="1" hangingPunct="1">
              <a:buFontTx/>
              <a:buNone/>
            </a:pPr>
            <a:r>
              <a:rPr lang="en-US" dirty="0" smtClean="0"/>
              <a:t>	</a:t>
            </a:r>
            <a:r>
              <a:rPr lang="en-US" sz="2000" b="1" dirty="0" smtClean="0"/>
              <a:t>Cyber insurance provides first-party and third-party liability coverage to companies when personal/confidential information is compromised and other cyber related events</a:t>
            </a:r>
          </a:p>
          <a:p>
            <a:r>
              <a:rPr lang="en-US" sz="2000" b="1" dirty="0" smtClean="0"/>
              <a:t>Forensic Expenses</a:t>
            </a:r>
            <a:r>
              <a:rPr lang="en-US" sz="2000" dirty="0" smtClean="0"/>
              <a:t>:</a:t>
            </a:r>
            <a:br>
              <a:rPr lang="en-US" sz="2000" dirty="0" smtClean="0"/>
            </a:br>
            <a:r>
              <a:rPr lang="en-US" sz="2000" dirty="0" smtClean="0"/>
              <a:t>You have determined that data has been compromised and need to investigate what happened, how it happened, and what information was accessed. </a:t>
            </a:r>
          </a:p>
          <a:p>
            <a:r>
              <a:rPr lang="en-US" sz="2000" b="1" dirty="0" smtClean="0"/>
              <a:t>Legal Expenses: </a:t>
            </a:r>
            <a:r>
              <a:rPr lang="en-US" sz="2000" dirty="0" smtClean="0"/>
              <a:t/>
            </a:r>
            <a:br>
              <a:rPr lang="en-US" sz="2000" dirty="0" smtClean="0"/>
            </a:br>
            <a:r>
              <a:rPr lang="en-US" sz="2000" dirty="0" smtClean="0"/>
              <a:t>You will need legal representation in order to determine the scope of the federal and state notification requirement breaches. You will also need legal counsel to defend you in the event a suit is filed against you.</a:t>
            </a:r>
          </a:p>
          <a:p>
            <a:r>
              <a:rPr lang="en-US" sz="2000" b="1" dirty="0" smtClean="0"/>
              <a:t>Notification Expenses:</a:t>
            </a:r>
            <a:r>
              <a:rPr lang="en-US" sz="2000" dirty="0" smtClean="0"/>
              <a:t/>
            </a:r>
            <a:br>
              <a:rPr lang="en-US" sz="2000" dirty="0" smtClean="0"/>
            </a:br>
            <a:r>
              <a:rPr lang="en-US" sz="2000" dirty="0" smtClean="0"/>
              <a:t>These expenses can include postage, paper, printing, call centers, etc.</a:t>
            </a:r>
          </a:p>
          <a:p>
            <a:r>
              <a:rPr lang="en-US" sz="2000" b="1" dirty="0" smtClean="0"/>
              <a:t>Regulatory Fines and Penalties:</a:t>
            </a:r>
            <a:r>
              <a:rPr lang="en-US" sz="2000" dirty="0" smtClean="0"/>
              <a:t/>
            </a:r>
            <a:br>
              <a:rPr lang="en-US" sz="2000" dirty="0" smtClean="0"/>
            </a:br>
            <a:r>
              <a:rPr lang="en-US" sz="2000" dirty="0" smtClean="0"/>
              <a:t>What more can I say? The government will want, and get, their pound of flesh.</a:t>
            </a:r>
          </a:p>
          <a:p>
            <a:r>
              <a:rPr lang="en-US" sz="2000" b="1" dirty="0" smtClean="0"/>
              <a:t>Credit Monitoring and ID Theft Repair: </a:t>
            </a:r>
            <a:r>
              <a:rPr lang="en-US" sz="2000" dirty="0" smtClean="0"/>
              <a:t/>
            </a:r>
            <a:br>
              <a:rPr lang="en-US" sz="2000" dirty="0" smtClean="0"/>
            </a:br>
            <a:r>
              <a:rPr lang="en-US" sz="2000" dirty="0" smtClean="0"/>
              <a:t>While not legally required, it is generally agreed that offering these services to the affected parties will reduce potential legal liability and is considered the right thing to do.</a:t>
            </a:r>
          </a:p>
          <a:p>
            <a:r>
              <a:rPr lang="en-US" sz="2000" b="1" dirty="0" smtClean="0"/>
              <a:t>Public Relations Expenses:</a:t>
            </a:r>
            <a:r>
              <a:rPr lang="en-US" sz="2000" dirty="0" smtClean="0"/>
              <a:t/>
            </a:r>
            <a:br>
              <a:rPr lang="en-US" sz="2000" dirty="0" smtClean="0"/>
            </a:br>
            <a:r>
              <a:rPr lang="en-US" sz="2000" dirty="0" smtClean="0"/>
              <a:t>The manner in which the breach is reported to the media is crucial to restoring your reputation and maintaining your clients, vendors, business associates, partners, and patients.</a:t>
            </a:r>
          </a:p>
          <a:p>
            <a:r>
              <a:rPr lang="en-US" sz="2000" b="1" dirty="0" smtClean="0"/>
              <a:t>Liability and Defense Costs:</a:t>
            </a:r>
            <a:br>
              <a:rPr lang="en-US" sz="2000" b="1" dirty="0" smtClean="0"/>
            </a:br>
            <a:r>
              <a:rPr lang="en-US" sz="2000" dirty="0" smtClean="0"/>
              <a:t>It’s not uncommon for class action lawsuits to be filed against you following a breach. You will need legal representation which can be of your own choice or appointed by the carrier.</a:t>
            </a:r>
          </a:p>
          <a:p>
            <a:r>
              <a:rPr lang="en-US" sz="2000" b="1" dirty="0" smtClean="0"/>
              <a:t>Business Interruption Expense:</a:t>
            </a:r>
          </a:p>
          <a:p>
            <a:pPr marL="0" indent="0">
              <a:buNone/>
            </a:pPr>
            <a:r>
              <a:rPr lang="en-US" sz="2000" b="1" dirty="0" smtClean="0"/>
              <a:t>         </a:t>
            </a:r>
            <a:r>
              <a:rPr lang="en-US" sz="2000" dirty="0" smtClean="0"/>
              <a:t>When your business is sidelined due to picking up the pieces of a breach, where do you find the funds to pay key      </a:t>
            </a:r>
          </a:p>
          <a:p>
            <a:pPr marL="0" indent="0">
              <a:buNone/>
            </a:pPr>
            <a:r>
              <a:rPr lang="en-US" sz="2000" dirty="0"/>
              <a:t> </a:t>
            </a:r>
            <a:r>
              <a:rPr lang="en-US" sz="2000" dirty="0" smtClean="0"/>
              <a:t>        personnel and fixed expenses? </a:t>
            </a:r>
            <a:endParaRPr lang="en-US" sz="2000" b="1" dirty="0" smtClean="0"/>
          </a:p>
          <a:p>
            <a:endParaRPr lang="en-US" sz="2000" dirty="0" smtClean="0"/>
          </a:p>
          <a:p>
            <a:pPr eaLnBrk="1" hangingPunct="1"/>
            <a:endParaRPr lang="en-US" sz="2400" dirty="0" smtClean="0"/>
          </a:p>
        </p:txBody>
      </p:sp>
      <p:pic>
        <p:nvPicPr>
          <p:cNvPr id="614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019800"/>
            <a:ext cx="1722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87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lstStyle/>
          <a:p>
            <a:pPr eaLnBrk="1" hangingPunct="1"/>
            <a:r>
              <a:rPr lang="en-US" sz="4000" b="1" smtClean="0"/>
              <a:t>Who needs Cyber Insurance?</a:t>
            </a:r>
          </a:p>
        </p:txBody>
      </p:sp>
      <p:sp>
        <p:nvSpPr>
          <p:cNvPr id="7171" name="Rectangle 3"/>
          <p:cNvSpPr>
            <a:spLocks noGrp="1" noChangeArrowheads="1"/>
          </p:cNvSpPr>
          <p:nvPr>
            <p:ph type="body" idx="1"/>
          </p:nvPr>
        </p:nvSpPr>
        <p:spPr/>
        <p:txBody>
          <a:bodyPr/>
          <a:lstStyle/>
          <a:p>
            <a:pPr eaLnBrk="1" hangingPunct="1"/>
            <a:r>
              <a:rPr lang="en-US" smtClean="0"/>
              <a:t>It can happen to anyone… </a:t>
            </a:r>
          </a:p>
        </p:txBody>
      </p:sp>
      <p:pic>
        <p:nvPicPr>
          <p:cNvPr id="7172" name="Picture 5"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7924800"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019800"/>
            <a:ext cx="1722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413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228600" y="152400"/>
            <a:ext cx="8534400" cy="1371600"/>
          </a:xfrm>
        </p:spPr>
        <p:txBody>
          <a:bodyPr/>
          <a:lstStyle/>
          <a:p>
            <a:pPr algn="ctr" eaLnBrk="1" hangingPunct="1">
              <a:buFontTx/>
              <a:buNone/>
            </a:pPr>
            <a:r>
              <a:rPr lang="en-US" sz="4000" b="1" smtClean="0"/>
              <a:t>You arrive at your office and your computer has this:</a:t>
            </a:r>
          </a:p>
        </p:txBody>
      </p:sp>
      <p:pic>
        <p:nvPicPr>
          <p:cNvPr id="3075" name="Picture 4" descr="US+police+department+pays+$750+Ransom+to+retrieve+their+files+from+CryptoLocker+Mal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17650"/>
            <a:ext cx="5800725"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019800"/>
            <a:ext cx="1722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149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274638"/>
            <a:ext cx="8610600" cy="1143000"/>
          </a:xfrm>
        </p:spPr>
        <p:txBody>
          <a:bodyPr>
            <a:normAutofit fontScale="90000"/>
          </a:bodyPr>
          <a:lstStyle/>
          <a:p>
            <a:pPr eaLnBrk="1" hangingPunct="1"/>
            <a:r>
              <a:rPr lang="en-US" sz="4000" b="1" u="sng" dirty="0" smtClean="0"/>
              <a:t>So now we have a loss…</a:t>
            </a:r>
            <a:r>
              <a:rPr lang="en-US" sz="4000" b="1" dirty="0" smtClean="0"/>
              <a:t> </a:t>
            </a:r>
            <a:br>
              <a:rPr lang="en-US" sz="4000" b="1" dirty="0" smtClean="0"/>
            </a:br>
            <a:r>
              <a:rPr lang="en-US" sz="3500" b="1" dirty="0" smtClean="0"/>
              <a:t>Where do we get coverage come from?</a:t>
            </a:r>
          </a:p>
        </p:txBody>
      </p:sp>
      <p:sp>
        <p:nvSpPr>
          <p:cNvPr id="5123" name="Rectangle 4"/>
          <p:cNvSpPr>
            <a:spLocks noGrp="1" noChangeArrowheads="1"/>
          </p:cNvSpPr>
          <p:nvPr>
            <p:ph type="body" sz="half" idx="1"/>
          </p:nvPr>
        </p:nvSpPr>
        <p:spPr/>
        <p:txBody>
          <a:bodyPr/>
          <a:lstStyle/>
          <a:p>
            <a:pPr eaLnBrk="1" hangingPunct="1">
              <a:lnSpc>
                <a:spcPct val="80000"/>
              </a:lnSpc>
            </a:pPr>
            <a:r>
              <a:rPr lang="en-US" sz="1600" smtClean="0"/>
              <a:t>Commercial Property Policy</a:t>
            </a:r>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r>
              <a:rPr lang="en-US" sz="1600" smtClean="0"/>
              <a:t>Business Interruption</a:t>
            </a:r>
          </a:p>
          <a:p>
            <a:pPr eaLnBrk="1" hangingPunct="1">
              <a:lnSpc>
                <a:spcPct val="80000"/>
              </a:lnSpc>
            </a:pPr>
            <a:endParaRPr lang="en-US" sz="1600" smtClean="0"/>
          </a:p>
          <a:p>
            <a:pPr eaLnBrk="1" hangingPunct="1">
              <a:lnSpc>
                <a:spcPct val="80000"/>
              </a:lnSpc>
            </a:pPr>
            <a:r>
              <a:rPr lang="en-US" sz="1600" smtClean="0"/>
              <a:t>Crime Policy</a:t>
            </a:r>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r>
              <a:rPr lang="en-US" sz="1600" smtClean="0"/>
              <a:t>General Liability Policy</a:t>
            </a:r>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r>
              <a:rPr lang="en-US" sz="1600" smtClean="0"/>
              <a:t>Professional Liability Policy</a:t>
            </a:r>
          </a:p>
        </p:txBody>
      </p:sp>
      <p:sp>
        <p:nvSpPr>
          <p:cNvPr id="5124" name="Rectangle 5"/>
          <p:cNvSpPr>
            <a:spLocks noGrp="1" noChangeArrowheads="1"/>
          </p:cNvSpPr>
          <p:nvPr>
            <p:ph type="body" sz="half" idx="2"/>
          </p:nvPr>
        </p:nvSpPr>
        <p:spPr/>
        <p:txBody>
          <a:bodyPr/>
          <a:lstStyle/>
          <a:p>
            <a:pPr eaLnBrk="1" hangingPunct="1">
              <a:lnSpc>
                <a:spcPct val="80000"/>
              </a:lnSpc>
            </a:pPr>
            <a:r>
              <a:rPr lang="en-US" sz="1600" smtClean="0"/>
              <a:t>Electronic Data Extension only addresses loss or damage </a:t>
            </a:r>
            <a:r>
              <a:rPr lang="en-US" sz="1600" b="1" smtClean="0"/>
              <a:t>to data which has been destroyed or corrupted by a covered cause of loss. </a:t>
            </a:r>
          </a:p>
          <a:p>
            <a:pPr eaLnBrk="1" hangingPunct="1">
              <a:lnSpc>
                <a:spcPct val="80000"/>
              </a:lnSpc>
            </a:pPr>
            <a:r>
              <a:rPr lang="en-US" sz="1600" b="1" smtClean="0"/>
              <a:t>Business Income coverage from covered cause of loss only</a:t>
            </a:r>
          </a:p>
          <a:p>
            <a:pPr eaLnBrk="1" hangingPunct="1">
              <a:lnSpc>
                <a:spcPct val="80000"/>
              </a:lnSpc>
            </a:pPr>
            <a:r>
              <a:rPr lang="en-US" sz="1600" smtClean="0"/>
              <a:t>No coverage due to the Definition of “Other Property”, the </a:t>
            </a:r>
            <a:r>
              <a:rPr lang="en-US" sz="1600" b="1" smtClean="0"/>
              <a:t>Exclusion of “Indirect Loss” and the Exclusion for theft of confidential information.</a:t>
            </a:r>
            <a:r>
              <a:rPr lang="en-US" sz="1600" smtClean="0"/>
              <a:t> </a:t>
            </a:r>
          </a:p>
          <a:p>
            <a:pPr eaLnBrk="1" hangingPunct="1">
              <a:lnSpc>
                <a:spcPct val="80000"/>
              </a:lnSpc>
            </a:pPr>
            <a:r>
              <a:rPr lang="en-US" sz="1600" smtClean="0"/>
              <a:t>Addresses only </a:t>
            </a:r>
            <a:r>
              <a:rPr lang="en-US" sz="1600" b="1" smtClean="0"/>
              <a:t>bodily injury to persons or tangible property</a:t>
            </a:r>
            <a:r>
              <a:rPr lang="en-US" sz="1600" smtClean="0"/>
              <a:t>, as well as the Insured’s publication of material that violates a person’s right to privacy. </a:t>
            </a:r>
          </a:p>
          <a:p>
            <a:pPr eaLnBrk="1" hangingPunct="1">
              <a:lnSpc>
                <a:spcPct val="80000"/>
              </a:lnSpc>
            </a:pPr>
            <a:r>
              <a:rPr lang="en-US" sz="1600" smtClean="0"/>
              <a:t>May be limited by the description of “Professional Services” or by Exclusions for “Invasion of Privacy” </a:t>
            </a:r>
          </a:p>
        </p:txBody>
      </p:sp>
      <p:sp>
        <p:nvSpPr>
          <p:cNvPr id="5125" name="Text Box 6"/>
          <p:cNvSpPr txBox="1">
            <a:spLocks noChangeArrowheads="1"/>
          </p:cNvSpPr>
          <p:nvPr/>
        </p:nvSpPr>
        <p:spPr bwMode="auto">
          <a:xfrm>
            <a:off x="2438400" y="6248400"/>
            <a:ext cx="4664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en-US" sz="2000" b="1" u="none">
                <a:solidFill>
                  <a:srgbClr val="FF0000"/>
                </a:solidFill>
              </a:rPr>
              <a:t>In short…. None of these…</a:t>
            </a:r>
          </a:p>
        </p:txBody>
      </p:sp>
      <p:pic>
        <p:nvPicPr>
          <p:cNvPr id="5126" name="Picture 8" descr="stop_sign_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34000"/>
            <a:ext cx="9890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019800"/>
            <a:ext cx="1722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30775"/>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b="1" dirty="0" smtClean="0"/>
              <a:t>Breach related expenses…</a:t>
            </a:r>
          </a:p>
        </p:txBody>
      </p:sp>
      <p:sp>
        <p:nvSpPr>
          <p:cNvPr id="4099" name="Rectangle 3"/>
          <p:cNvSpPr>
            <a:spLocks noGrp="1" noChangeArrowheads="1"/>
          </p:cNvSpPr>
          <p:nvPr>
            <p:ph type="body" idx="1"/>
          </p:nvPr>
        </p:nvSpPr>
        <p:spPr>
          <a:xfrm>
            <a:off x="381000" y="1295400"/>
            <a:ext cx="8229600" cy="5211763"/>
          </a:xfrm>
        </p:spPr>
        <p:txBody>
          <a:bodyPr/>
          <a:lstStyle/>
          <a:p>
            <a:pPr eaLnBrk="1" hangingPunct="1">
              <a:buFontTx/>
              <a:buNone/>
            </a:pPr>
            <a:endParaRPr lang="en-US" smtClean="0"/>
          </a:p>
        </p:txBody>
      </p:sp>
      <p:sp>
        <p:nvSpPr>
          <p:cNvPr id="4100" name="AutoShape 5" descr="Displaying image.png"/>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1" name="AutoShape 7" descr="Displaying image.png"/>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02" name="Picture 8" descr="cyber info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7534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019800"/>
            <a:ext cx="1722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798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b="1" smtClean="0"/>
              <a:t>Not every policy is the same…</a:t>
            </a:r>
          </a:p>
        </p:txBody>
      </p:sp>
      <p:sp>
        <p:nvSpPr>
          <p:cNvPr id="8195" name="Rectangle 3"/>
          <p:cNvSpPr>
            <a:spLocks noGrp="1" noChangeArrowheads="1"/>
          </p:cNvSpPr>
          <p:nvPr>
            <p:ph type="body" idx="1"/>
          </p:nvPr>
        </p:nvSpPr>
        <p:spPr>
          <a:xfrm>
            <a:off x="4191000" y="1371600"/>
            <a:ext cx="4572000" cy="4525963"/>
          </a:xfrm>
        </p:spPr>
        <p:txBody>
          <a:bodyPr>
            <a:normAutofit lnSpcReduction="10000"/>
          </a:bodyPr>
          <a:lstStyle/>
          <a:p>
            <a:pPr algn="ctr" eaLnBrk="1" hangingPunct="1">
              <a:lnSpc>
                <a:spcPct val="80000"/>
              </a:lnSpc>
              <a:buFontTx/>
              <a:buNone/>
            </a:pPr>
            <a:endParaRPr lang="en-US" sz="1800" b="1" smtClean="0"/>
          </a:p>
          <a:p>
            <a:pPr eaLnBrk="1" hangingPunct="1">
              <a:lnSpc>
                <a:spcPct val="80000"/>
              </a:lnSpc>
              <a:buFontTx/>
              <a:buNone/>
            </a:pPr>
            <a:r>
              <a:rPr lang="en-US" sz="1800" b="1" smtClean="0"/>
              <a:t>DOES THE POLICY ADDRESS:</a:t>
            </a:r>
          </a:p>
          <a:p>
            <a:pPr eaLnBrk="1" hangingPunct="1">
              <a:lnSpc>
                <a:spcPct val="80000"/>
              </a:lnSpc>
              <a:buFontTx/>
              <a:buNone/>
            </a:pPr>
            <a:endParaRPr lang="en-US" sz="1800" b="1" smtClean="0"/>
          </a:p>
          <a:p>
            <a:pPr eaLnBrk="1" hangingPunct="1">
              <a:lnSpc>
                <a:spcPct val="80000"/>
              </a:lnSpc>
            </a:pPr>
            <a:r>
              <a:rPr lang="en-US" sz="1800" smtClean="0"/>
              <a:t>Access to information other than over the Internet? </a:t>
            </a:r>
          </a:p>
          <a:p>
            <a:pPr eaLnBrk="1" hangingPunct="1">
              <a:lnSpc>
                <a:spcPct val="80000"/>
              </a:lnSpc>
            </a:pPr>
            <a:endParaRPr lang="en-US" sz="1800" smtClean="0"/>
          </a:p>
          <a:p>
            <a:pPr eaLnBrk="1" hangingPunct="1">
              <a:lnSpc>
                <a:spcPct val="80000"/>
              </a:lnSpc>
            </a:pPr>
            <a:r>
              <a:rPr lang="en-US" sz="1800" smtClean="0"/>
              <a:t>Access to information by an employee? </a:t>
            </a:r>
          </a:p>
          <a:p>
            <a:pPr eaLnBrk="1" hangingPunct="1">
              <a:lnSpc>
                <a:spcPct val="80000"/>
              </a:lnSpc>
            </a:pPr>
            <a:endParaRPr lang="en-US" sz="1800" smtClean="0"/>
          </a:p>
          <a:p>
            <a:pPr eaLnBrk="1" hangingPunct="1">
              <a:lnSpc>
                <a:spcPct val="80000"/>
              </a:lnSpc>
            </a:pPr>
            <a:r>
              <a:rPr lang="en-US" sz="1800" smtClean="0"/>
              <a:t>Access to information residing on an “outsourced” system – anywhere? </a:t>
            </a:r>
          </a:p>
          <a:p>
            <a:pPr eaLnBrk="1" hangingPunct="1">
              <a:lnSpc>
                <a:spcPct val="80000"/>
              </a:lnSpc>
            </a:pPr>
            <a:endParaRPr lang="en-US" sz="1800" smtClean="0"/>
          </a:p>
          <a:p>
            <a:pPr eaLnBrk="1" hangingPunct="1">
              <a:lnSpc>
                <a:spcPct val="80000"/>
              </a:lnSpc>
            </a:pPr>
            <a:r>
              <a:rPr lang="en-US" sz="1800" smtClean="0"/>
              <a:t>Access to information in “non-electronic” form? </a:t>
            </a:r>
          </a:p>
          <a:p>
            <a:pPr eaLnBrk="1" hangingPunct="1">
              <a:lnSpc>
                <a:spcPct val="80000"/>
              </a:lnSpc>
            </a:pPr>
            <a:endParaRPr lang="en-US" sz="1800" smtClean="0"/>
          </a:p>
          <a:p>
            <a:pPr eaLnBrk="1" hangingPunct="1">
              <a:lnSpc>
                <a:spcPct val="80000"/>
              </a:lnSpc>
            </a:pPr>
            <a:r>
              <a:rPr lang="en-US" sz="1800" smtClean="0"/>
              <a:t>Negligent release of information?</a:t>
            </a:r>
          </a:p>
          <a:p>
            <a:pPr eaLnBrk="1" hangingPunct="1">
              <a:lnSpc>
                <a:spcPct val="80000"/>
              </a:lnSpc>
            </a:pPr>
            <a:endParaRPr lang="en-US" sz="1800" smtClean="0"/>
          </a:p>
          <a:p>
            <a:pPr eaLnBrk="1" hangingPunct="1">
              <a:lnSpc>
                <a:spcPct val="80000"/>
              </a:lnSpc>
            </a:pPr>
            <a:r>
              <a:rPr lang="en-US" sz="1800" smtClean="0"/>
              <a:t>Lost Laptops and other mobile devices? </a:t>
            </a:r>
          </a:p>
        </p:txBody>
      </p:sp>
      <p:pic>
        <p:nvPicPr>
          <p:cNvPr id="8196" name="Picture 7" descr="swiss_cheese_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3657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019800"/>
            <a:ext cx="1722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62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b="1" smtClean="0"/>
              <a:t>Watch the Exclusions…</a:t>
            </a:r>
          </a:p>
        </p:txBody>
      </p:sp>
      <p:sp>
        <p:nvSpPr>
          <p:cNvPr id="9219" name="Rectangle 3"/>
          <p:cNvSpPr>
            <a:spLocks noGrp="1" noChangeArrowheads="1"/>
          </p:cNvSpPr>
          <p:nvPr>
            <p:ph type="body" idx="1"/>
          </p:nvPr>
        </p:nvSpPr>
        <p:spPr>
          <a:xfrm>
            <a:off x="457200" y="1600200"/>
            <a:ext cx="4343400" cy="4572000"/>
          </a:xfrm>
        </p:spPr>
        <p:txBody>
          <a:bodyPr/>
          <a:lstStyle/>
          <a:p>
            <a:pPr eaLnBrk="1" hangingPunct="1">
              <a:lnSpc>
                <a:spcPct val="80000"/>
              </a:lnSpc>
            </a:pPr>
            <a:r>
              <a:rPr lang="en-US" sz="2400" smtClean="0"/>
              <a:t>Some policies exclude coverage for claims related to the Insured’s failure to maintain or upgrade their security </a:t>
            </a:r>
          </a:p>
          <a:p>
            <a:pPr eaLnBrk="1" hangingPunct="1">
              <a:lnSpc>
                <a:spcPct val="80000"/>
              </a:lnSpc>
            </a:pPr>
            <a:r>
              <a:rPr lang="en-US" sz="2400" smtClean="0"/>
              <a:t>Some policies exclude coverage for claims alleging fraudulent or malicious acts by employees</a:t>
            </a:r>
          </a:p>
          <a:p>
            <a:pPr eaLnBrk="1" hangingPunct="1">
              <a:lnSpc>
                <a:spcPct val="80000"/>
              </a:lnSpc>
            </a:pPr>
            <a:r>
              <a:rPr lang="en-US" sz="2400" smtClean="0"/>
              <a:t>Some policies exclude certain operations of the Insured, or may not cover various types of computer or peripheral device</a:t>
            </a:r>
          </a:p>
        </p:txBody>
      </p:sp>
      <p:pic>
        <p:nvPicPr>
          <p:cNvPr id="9220" name="Picture 4" descr="Denied medical cover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019800"/>
            <a:ext cx="1722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2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773516" y="273899"/>
            <a:ext cx="7772400" cy="945302"/>
          </a:xfrm>
        </p:spPr>
        <p:txBody>
          <a:bodyPr anchor="ctr" anchorCtr="1">
            <a:noAutofit/>
          </a:bodyPr>
          <a:lstStyle/>
          <a:p>
            <a:r>
              <a:rPr lang="en-US" sz="3600" dirty="0" smtClean="0">
                <a:ea typeface="Times New Roman" charset="0"/>
                <a:cs typeface="Times New Roman" charset="0"/>
              </a:rPr>
              <a:t>Introduction</a:t>
            </a:r>
            <a:endParaRPr lang="en-US" sz="3600" dirty="0">
              <a:ea typeface="Times New Roman" charset="0"/>
              <a:cs typeface="Times New Roman" charset="0"/>
            </a:endParaRPr>
          </a:p>
        </p:txBody>
      </p:sp>
      <p:sp>
        <p:nvSpPr>
          <p:cNvPr id="9" name="Slide Number Placeholder 8"/>
          <p:cNvSpPr>
            <a:spLocks noGrp="1"/>
          </p:cNvSpPr>
          <p:nvPr>
            <p:ph type="sldNum" sz="quarter" idx="12"/>
          </p:nvPr>
        </p:nvSpPr>
        <p:spPr/>
        <p:txBody>
          <a:bodyPr/>
          <a:lstStyle/>
          <a:p>
            <a:fld id="{C9B89556-30F6-4AB5-831B-F39B10BD9313}" type="slidenum">
              <a:rPr lang="en-US" smtClean="0"/>
              <a:pPr/>
              <a:t>2</a:t>
            </a:fld>
            <a:endParaRPr lang="en-US" dirty="0"/>
          </a:p>
        </p:txBody>
      </p:sp>
      <p:sp>
        <p:nvSpPr>
          <p:cNvPr id="11" name="TextBox 10"/>
          <p:cNvSpPr txBox="1"/>
          <p:nvPr/>
        </p:nvSpPr>
        <p:spPr>
          <a:xfrm>
            <a:off x="2667000" y="3458789"/>
            <a:ext cx="5562600" cy="1938992"/>
          </a:xfrm>
          <a:prstGeom prst="rect">
            <a:avLst/>
          </a:prstGeom>
          <a:noFill/>
        </p:spPr>
        <p:txBody>
          <a:bodyPr wrap="square" rtlCol="0">
            <a:spAutoFit/>
          </a:bodyPr>
          <a:lstStyle/>
          <a:p>
            <a:pPr algn="just"/>
            <a:r>
              <a:rPr lang="en-US" sz="2400" dirty="0">
                <a:latin typeface="+mj-lt"/>
                <a:ea typeface="Times New Roman" charset="0"/>
                <a:cs typeface="Times New Roman" charset="0"/>
              </a:rPr>
              <a:t>Isaac R. Figueras, Esq.</a:t>
            </a:r>
          </a:p>
          <a:p>
            <a:pPr algn="just"/>
            <a:r>
              <a:rPr lang="en-US" sz="2400" dirty="0">
                <a:latin typeface="+mj-lt"/>
                <a:ea typeface="Times New Roman" charset="0"/>
                <a:cs typeface="Times New Roman" charset="0"/>
              </a:rPr>
              <a:t>Associate Attorney</a:t>
            </a:r>
          </a:p>
          <a:p>
            <a:pPr algn="just"/>
            <a:r>
              <a:rPr lang="en-US" sz="2400" dirty="0">
                <a:latin typeface="+mj-lt"/>
                <a:ea typeface="Times New Roman" charset="0"/>
                <a:cs typeface="Times New Roman" charset="0"/>
              </a:rPr>
              <a:t>Meyers, Roman, Friedberg &amp; Lewis</a:t>
            </a:r>
          </a:p>
          <a:p>
            <a:pPr algn="just"/>
            <a:r>
              <a:rPr lang="en-US" sz="2400" dirty="0" smtClean="0">
                <a:latin typeface="+mj-lt"/>
                <a:ea typeface="Times New Roman" charset="0"/>
                <a:cs typeface="Times New Roman" charset="0"/>
              </a:rPr>
              <a:t>216-831-0042, ext. 188</a:t>
            </a:r>
          </a:p>
          <a:p>
            <a:pPr algn="just"/>
            <a:r>
              <a:rPr lang="en-US" sz="2400" dirty="0" smtClean="0">
                <a:latin typeface="+mj-lt"/>
                <a:ea typeface="Times New Roman" charset="0"/>
                <a:cs typeface="Times New Roman" charset="0"/>
                <a:hlinkClick r:id="rId3"/>
              </a:rPr>
              <a:t>ifigueras@meyersroman.com</a:t>
            </a:r>
            <a:r>
              <a:rPr lang="en-US" sz="2400" dirty="0" smtClean="0">
                <a:latin typeface="+mj-lt"/>
                <a:ea typeface="Times New Roman" charset="0"/>
                <a:cs typeface="Times New Roman" charset="0"/>
              </a:rPr>
              <a:t> </a:t>
            </a:r>
            <a:endParaRPr lang="en-US" sz="2400" dirty="0">
              <a:latin typeface="+mj-lt"/>
              <a:ea typeface="Times New Roman" charset="0"/>
              <a:cs typeface="Times New Roman" charset="0"/>
            </a:endParaRPr>
          </a:p>
        </p:txBody>
      </p:sp>
      <p:pic>
        <p:nvPicPr>
          <p:cNvPr id="8" name="Picture 2" descr="C:\Users\gsheehan\Desktop\Isaac Figueras Pi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573" y="3429000"/>
            <a:ext cx="1477204" cy="19985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573" y="1506295"/>
            <a:ext cx="1477204" cy="184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667000" y="1460051"/>
            <a:ext cx="5264557" cy="1938992"/>
          </a:xfrm>
          <a:prstGeom prst="rect">
            <a:avLst/>
          </a:prstGeom>
          <a:noFill/>
        </p:spPr>
        <p:txBody>
          <a:bodyPr wrap="square" rtlCol="0">
            <a:spAutoFit/>
          </a:bodyPr>
          <a:lstStyle/>
          <a:p>
            <a:pPr algn="just"/>
            <a:r>
              <a:rPr lang="en-US" sz="2400" dirty="0" smtClean="0">
                <a:latin typeface="+mj-lt"/>
                <a:ea typeface="Times New Roman" charset="0"/>
                <a:cs typeface="Times New Roman" charset="0"/>
              </a:rPr>
              <a:t>Robert A. Strachan, CIC, AU, AINS, CPIA</a:t>
            </a:r>
            <a:endParaRPr lang="en-US" sz="2400" dirty="0">
              <a:latin typeface="+mj-lt"/>
              <a:ea typeface="Times New Roman" charset="0"/>
              <a:cs typeface="Times New Roman" charset="0"/>
            </a:endParaRPr>
          </a:p>
          <a:p>
            <a:pPr algn="just"/>
            <a:r>
              <a:rPr lang="en-US" sz="2400" dirty="0" smtClean="0">
                <a:latin typeface="+mj-lt"/>
                <a:ea typeface="Times New Roman" charset="0"/>
                <a:cs typeface="Times New Roman" charset="0"/>
              </a:rPr>
              <a:t>Account Manager</a:t>
            </a:r>
            <a:endParaRPr lang="en-US" sz="2400" dirty="0">
              <a:latin typeface="+mj-lt"/>
              <a:ea typeface="Times New Roman" charset="0"/>
              <a:cs typeface="Times New Roman" charset="0"/>
            </a:endParaRPr>
          </a:p>
          <a:p>
            <a:pPr algn="just"/>
            <a:r>
              <a:rPr lang="en-US" sz="2400" dirty="0" smtClean="0">
                <a:latin typeface="+mj-lt"/>
                <a:ea typeface="Times New Roman" charset="0"/>
                <a:cs typeface="Times New Roman" charset="0"/>
              </a:rPr>
              <a:t>Strachan Novak Insurance Services</a:t>
            </a:r>
            <a:endParaRPr lang="en-US" sz="2400" dirty="0">
              <a:latin typeface="+mj-lt"/>
              <a:ea typeface="Times New Roman" charset="0"/>
              <a:cs typeface="Times New Roman" charset="0"/>
            </a:endParaRPr>
          </a:p>
          <a:p>
            <a:pPr algn="just"/>
            <a:r>
              <a:rPr lang="en-US" sz="2400" dirty="0" smtClean="0">
                <a:latin typeface="+mj-lt"/>
                <a:ea typeface="Times New Roman" charset="0"/>
                <a:cs typeface="Times New Roman" charset="0"/>
              </a:rPr>
              <a:t>330-963-3800, ext. 3014</a:t>
            </a:r>
          </a:p>
          <a:p>
            <a:pPr algn="just"/>
            <a:r>
              <a:rPr lang="en-US" sz="2400" dirty="0" smtClean="0">
                <a:latin typeface="+mj-lt"/>
                <a:ea typeface="Times New Roman" charset="0"/>
                <a:cs typeface="Times New Roman" charset="0"/>
                <a:hlinkClick r:id="rId6"/>
              </a:rPr>
              <a:t>rstrachan@sn-insure.com</a:t>
            </a:r>
            <a:r>
              <a:rPr lang="en-US" sz="2400" dirty="0" smtClean="0">
                <a:latin typeface="+mj-lt"/>
                <a:ea typeface="Times New Roman" charset="0"/>
                <a:cs typeface="Times New Roman" charset="0"/>
              </a:rPr>
              <a:t>  </a:t>
            </a:r>
            <a:endParaRPr lang="en-US" sz="2400" dirty="0">
              <a:latin typeface="+mj-lt"/>
              <a:ea typeface="Times New Roman" charset="0"/>
              <a:cs typeface="Times New Roman" charset="0"/>
            </a:endParaRPr>
          </a:p>
        </p:txBody>
      </p:sp>
    </p:spTree>
    <p:extLst>
      <p:ext uri="{BB962C8B-B14F-4D97-AF65-F5344CB8AC3E}">
        <p14:creationId xmlns:p14="http://schemas.microsoft.com/office/powerpoint/2010/main" val="1968186163"/>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sz="4000" b="1" smtClean="0"/>
              <a:t>Recommendations for Buying Cyber Insurance</a:t>
            </a:r>
            <a:r>
              <a:rPr lang="en-US" sz="4000" smtClean="0"/>
              <a:t> </a:t>
            </a:r>
          </a:p>
        </p:txBody>
      </p:sp>
      <p:sp>
        <p:nvSpPr>
          <p:cNvPr id="10243" name="Rectangle 3"/>
          <p:cNvSpPr>
            <a:spLocks noGrp="1" noChangeArrowheads="1"/>
          </p:cNvSpPr>
          <p:nvPr>
            <p:ph type="body" idx="1"/>
          </p:nvPr>
        </p:nvSpPr>
        <p:spPr/>
        <p:txBody>
          <a:bodyPr/>
          <a:lstStyle/>
          <a:p>
            <a:pPr eaLnBrk="1" hangingPunct="1">
              <a:lnSpc>
                <a:spcPct val="80000"/>
              </a:lnSpc>
            </a:pPr>
            <a:r>
              <a:rPr lang="en-US" sz="2000" i="1" dirty="0" smtClean="0"/>
              <a:t>Identify Your Unique Risks</a:t>
            </a:r>
            <a:r>
              <a:rPr lang="en-US" sz="2000" dirty="0" smtClean="0"/>
              <a:t> </a:t>
            </a:r>
          </a:p>
          <a:p>
            <a:pPr eaLnBrk="1" hangingPunct="1">
              <a:lnSpc>
                <a:spcPct val="80000"/>
              </a:lnSpc>
            </a:pPr>
            <a:r>
              <a:rPr lang="en-US" sz="2000" i="1" dirty="0" smtClean="0"/>
              <a:t>Understand Your Existing Coverage</a:t>
            </a:r>
            <a:endParaRPr lang="en-US" sz="2000" dirty="0" smtClean="0"/>
          </a:p>
          <a:p>
            <a:pPr eaLnBrk="1" hangingPunct="1">
              <a:lnSpc>
                <a:spcPct val="80000"/>
              </a:lnSpc>
            </a:pPr>
            <a:r>
              <a:rPr lang="en-US" sz="2000" i="1" dirty="0" smtClean="0"/>
              <a:t>Buy What You Need</a:t>
            </a:r>
            <a:endParaRPr lang="en-US" sz="2000" dirty="0" smtClean="0"/>
          </a:p>
          <a:p>
            <a:pPr eaLnBrk="1" hangingPunct="1">
              <a:lnSpc>
                <a:spcPct val="80000"/>
              </a:lnSpc>
            </a:pPr>
            <a:r>
              <a:rPr lang="en-US" sz="2000" i="1" dirty="0" smtClean="0"/>
              <a:t>Secure Appropriate Limits and Sub-limits</a:t>
            </a:r>
            <a:r>
              <a:rPr lang="en-US" sz="2000" dirty="0" smtClean="0"/>
              <a:t> </a:t>
            </a:r>
          </a:p>
          <a:p>
            <a:pPr eaLnBrk="1" hangingPunct="1">
              <a:lnSpc>
                <a:spcPct val="80000"/>
              </a:lnSpc>
            </a:pPr>
            <a:r>
              <a:rPr lang="en-US" sz="2000" i="1" dirty="0" smtClean="0"/>
              <a:t>Beware of Exclusions</a:t>
            </a:r>
            <a:r>
              <a:rPr lang="en-US" sz="2000" dirty="0" smtClean="0"/>
              <a:t> </a:t>
            </a:r>
          </a:p>
          <a:p>
            <a:pPr eaLnBrk="1" hangingPunct="1">
              <a:lnSpc>
                <a:spcPct val="80000"/>
              </a:lnSpc>
            </a:pPr>
            <a:r>
              <a:rPr lang="en-US" sz="2000" i="1" dirty="0" smtClean="0"/>
              <a:t>Get Retroactive Coverage</a:t>
            </a:r>
            <a:endParaRPr lang="en-US" sz="2000" dirty="0" smtClean="0"/>
          </a:p>
          <a:p>
            <a:pPr eaLnBrk="1" hangingPunct="1">
              <a:lnSpc>
                <a:spcPct val="80000"/>
              </a:lnSpc>
            </a:pPr>
            <a:r>
              <a:rPr lang="en-US" sz="2000" i="1" dirty="0" smtClean="0"/>
              <a:t>Consider Coverage for Acts and Omissions by Third Parties</a:t>
            </a:r>
            <a:r>
              <a:rPr lang="en-US" sz="2000" dirty="0" smtClean="0"/>
              <a:t> </a:t>
            </a:r>
          </a:p>
          <a:p>
            <a:pPr eaLnBrk="1" hangingPunct="1">
              <a:lnSpc>
                <a:spcPct val="80000"/>
              </a:lnSpc>
            </a:pPr>
            <a:r>
              <a:rPr lang="en-US" sz="2000" i="1" dirty="0" smtClean="0"/>
              <a:t>Evaluate Coverage for Data Restoration Costs</a:t>
            </a:r>
            <a:r>
              <a:rPr lang="en-US" sz="2000" dirty="0" smtClean="0"/>
              <a:t> </a:t>
            </a:r>
          </a:p>
          <a:p>
            <a:pPr eaLnBrk="1" hangingPunct="1">
              <a:lnSpc>
                <a:spcPct val="80000"/>
              </a:lnSpc>
            </a:pPr>
            <a:r>
              <a:rPr lang="en-US" sz="2000" i="1" dirty="0" smtClean="0"/>
              <a:t>Take Advantage of Risk Management Services</a:t>
            </a:r>
            <a:r>
              <a:rPr lang="en-US" sz="2000" dirty="0" smtClean="0"/>
              <a:t> </a:t>
            </a:r>
          </a:p>
          <a:p>
            <a:pPr eaLnBrk="1" hangingPunct="1">
              <a:lnSpc>
                <a:spcPct val="80000"/>
              </a:lnSpc>
            </a:pPr>
            <a:r>
              <a:rPr lang="en-US" sz="2000" i="1" dirty="0" smtClean="0"/>
              <a:t>Dovetail Cyber Insurance with Indemnity Agreements</a:t>
            </a:r>
            <a:r>
              <a:rPr lang="en-US" sz="2000" dirty="0" smtClean="0"/>
              <a:t> </a:t>
            </a:r>
          </a:p>
          <a:p>
            <a:pPr eaLnBrk="1" hangingPunct="1">
              <a:lnSpc>
                <a:spcPct val="80000"/>
              </a:lnSpc>
            </a:pPr>
            <a:r>
              <a:rPr lang="en-US" sz="2000" i="1" dirty="0" smtClean="0"/>
              <a:t>Understand The “Triggers.” </a:t>
            </a:r>
            <a:r>
              <a:rPr lang="en-US" sz="2000" dirty="0" smtClean="0"/>
              <a:t> </a:t>
            </a:r>
          </a:p>
          <a:p>
            <a:pPr eaLnBrk="1" hangingPunct="1">
              <a:lnSpc>
                <a:spcPct val="80000"/>
              </a:lnSpc>
            </a:pPr>
            <a:r>
              <a:rPr lang="en-US" sz="2000" i="1" dirty="0" smtClean="0"/>
              <a:t>Consider Coverage for Regulatory Actions</a:t>
            </a:r>
            <a:endParaRPr lang="en-US" sz="2000" dirty="0" smtClean="0"/>
          </a:p>
        </p:txBody>
      </p:sp>
      <p:pic>
        <p:nvPicPr>
          <p:cNvPr id="1024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019800"/>
            <a:ext cx="1722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765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382000" cy="1143000"/>
          </a:xfrm>
        </p:spPr>
        <p:txBody>
          <a:bodyPr/>
          <a:lstStyle/>
          <a:p>
            <a:pPr eaLnBrk="1" hangingPunct="1"/>
            <a:r>
              <a:rPr lang="en-US" sz="4000" b="1" dirty="0" smtClean="0"/>
              <a:t>How is a Cyber Policy Underwritten?</a:t>
            </a:r>
          </a:p>
        </p:txBody>
      </p:sp>
      <p:sp>
        <p:nvSpPr>
          <p:cNvPr id="11267" name="Rectangle 3"/>
          <p:cNvSpPr>
            <a:spLocks noGrp="1" noChangeArrowheads="1"/>
          </p:cNvSpPr>
          <p:nvPr>
            <p:ph type="body" idx="1"/>
          </p:nvPr>
        </p:nvSpPr>
        <p:spPr/>
        <p:txBody>
          <a:bodyPr/>
          <a:lstStyle/>
          <a:p>
            <a:pPr marL="233363" indent="-233363" eaLnBrk="1" hangingPunct="1">
              <a:lnSpc>
                <a:spcPct val="80000"/>
              </a:lnSpc>
              <a:buFontTx/>
              <a:buNone/>
            </a:pPr>
            <a:r>
              <a:rPr lang="en-US" sz="2800" dirty="0" smtClean="0"/>
              <a:t>   No two businesses are alike therefore there isn’t a cookie cutter policy. Basic information required for indication: </a:t>
            </a:r>
          </a:p>
          <a:p>
            <a:pPr eaLnBrk="1" hangingPunct="1">
              <a:lnSpc>
                <a:spcPct val="80000"/>
              </a:lnSpc>
            </a:pPr>
            <a:r>
              <a:rPr lang="en-US" sz="2800" dirty="0" smtClean="0"/>
              <a:t>Insurance Company Application </a:t>
            </a:r>
          </a:p>
          <a:p>
            <a:pPr eaLnBrk="1" hangingPunct="1">
              <a:lnSpc>
                <a:spcPct val="80000"/>
              </a:lnSpc>
            </a:pPr>
            <a:r>
              <a:rPr lang="en-US" sz="2800" dirty="0" smtClean="0"/>
              <a:t>Controls in place</a:t>
            </a:r>
          </a:p>
          <a:p>
            <a:pPr eaLnBrk="1" hangingPunct="1">
              <a:lnSpc>
                <a:spcPct val="80000"/>
              </a:lnSpc>
            </a:pPr>
            <a:r>
              <a:rPr lang="en-US" sz="2800" dirty="0" smtClean="0"/>
              <a:t>Types of data held</a:t>
            </a:r>
          </a:p>
          <a:p>
            <a:pPr eaLnBrk="1" hangingPunct="1">
              <a:lnSpc>
                <a:spcPct val="80000"/>
              </a:lnSpc>
            </a:pPr>
            <a:r>
              <a:rPr lang="en-US" sz="2800" dirty="0" smtClean="0"/>
              <a:t>Third party contractual agreements</a:t>
            </a:r>
          </a:p>
          <a:p>
            <a:pPr eaLnBrk="1" hangingPunct="1">
              <a:lnSpc>
                <a:spcPct val="80000"/>
              </a:lnSpc>
            </a:pPr>
            <a:r>
              <a:rPr lang="en-US" sz="2800" dirty="0" smtClean="0"/>
              <a:t> Formal written incidence response plan </a:t>
            </a:r>
          </a:p>
          <a:p>
            <a:pPr eaLnBrk="1" hangingPunct="1">
              <a:lnSpc>
                <a:spcPct val="80000"/>
              </a:lnSpc>
            </a:pPr>
            <a:r>
              <a:rPr lang="en-US" sz="2800" dirty="0" smtClean="0"/>
              <a:t> Intrusion detection system </a:t>
            </a:r>
          </a:p>
          <a:p>
            <a:pPr eaLnBrk="1" hangingPunct="1">
              <a:lnSpc>
                <a:spcPct val="80000"/>
              </a:lnSpc>
            </a:pPr>
            <a:r>
              <a:rPr lang="en-US" sz="2800" dirty="0" smtClean="0"/>
              <a:t>(See application)</a:t>
            </a:r>
          </a:p>
        </p:txBody>
      </p:sp>
      <p:pic>
        <p:nvPicPr>
          <p:cNvPr id="1126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019800"/>
            <a:ext cx="1722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8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b="1" smtClean="0"/>
              <a:t>How much does it cost?</a:t>
            </a:r>
          </a:p>
        </p:txBody>
      </p:sp>
      <p:sp>
        <p:nvSpPr>
          <p:cNvPr id="12291" name="Rectangle 3"/>
          <p:cNvSpPr>
            <a:spLocks noGrp="1" noChangeArrowheads="1"/>
          </p:cNvSpPr>
          <p:nvPr>
            <p:ph type="body" idx="1"/>
          </p:nvPr>
        </p:nvSpPr>
        <p:spPr>
          <a:xfrm>
            <a:off x="457200" y="1600200"/>
            <a:ext cx="4800600" cy="4495800"/>
          </a:xfrm>
        </p:spPr>
        <p:txBody>
          <a:bodyPr/>
          <a:lstStyle/>
          <a:p>
            <a:pPr eaLnBrk="1" hangingPunct="1">
              <a:lnSpc>
                <a:spcPct val="80000"/>
              </a:lnSpc>
              <a:buFontTx/>
              <a:buNone/>
            </a:pPr>
            <a:r>
              <a:rPr lang="en-US" sz="2000" dirty="0" smtClean="0"/>
              <a:t>It depends on limits/exclusions/etc…</a:t>
            </a:r>
          </a:p>
          <a:p>
            <a:pPr eaLnBrk="1" hangingPunct="1">
              <a:lnSpc>
                <a:spcPct val="80000"/>
              </a:lnSpc>
            </a:pPr>
            <a:r>
              <a:rPr lang="en-US" sz="2300" dirty="0" smtClean="0"/>
              <a:t>Premiums can range from $700 to $200,000 with a limit of $1 million.</a:t>
            </a:r>
          </a:p>
          <a:p>
            <a:pPr eaLnBrk="1" hangingPunct="1">
              <a:lnSpc>
                <a:spcPct val="80000"/>
              </a:lnSpc>
            </a:pPr>
            <a:r>
              <a:rPr lang="en-US" sz="2300" dirty="0" smtClean="0"/>
              <a:t>In today’s world $1 million rarely comes close to covering the total expenses of a hack. Cyber insurance can ease the pain, but it won’t eliminate it. Most policies are nowhere near inclusive of all cost associated with breaches but they can certainly offset the cost of the response and first-party monetary loss for breach victims.</a:t>
            </a:r>
          </a:p>
        </p:txBody>
      </p:sp>
      <p:pic>
        <p:nvPicPr>
          <p:cNvPr id="12292" name="Picture 5" descr="c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133600"/>
            <a:ext cx="25146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019800"/>
            <a:ext cx="1722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383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762000" y="838200"/>
            <a:ext cx="7772400" cy="1470025"/>
          </a:xfrm>
        </p:spPr>
        <p:txBody>
          <a:bodyPr anchor="ctr" anchorCtr="1">
            <a:noAutofit/>
          </a:bodyPr>
          <a:lstStyle/>
          <a:p>
            <a:r>
              <a:rPr lang="en-US" sz="3600" b="1" dirty="0" smtClean="0">
                <a:ea typeface="Times New Roman" charset="0"/>
                <a:cs typeface="Times New Roman" charset="0"/>
              </a:rPr>
              <a:t>PROTECTING </a:t>
            </a:r>
            <a:r>
              <a:rPr lang="en-US" sz="3600" b="1" dirty="0">
                <a:ea typeface="Times New Roman" charset="0"/>
                <a:cs typeface="Times New Roman" charset="0"/>
              </a:rPr>
              <a:t>YOUR BUSINESS</a:t>
            </a:r>
          </a:p>
          <a:p>
            <a:r>
              <a:rPr lang="en-US" sz="3600" b="1" dirty="0">
                <a:ea typeface="Times New Roman" charset="0"/>
                <a:cs typeface="Times New Roman" charset="0"/>
              </a:rPr>
              <a:t>AGAINST</a:t>
            </a:r>
          </a:p>
          <a:p>
            <a:r>
              <a:rPr lang="en-US" sz="3600" b="1" dirty="0">
                <a:ea typeface="Times New Roman" charset="0"/>
                <a:cs typeface="Times New Roman" charset="0"/>
              </a:rPr>
              <a:t>CYBER THREATS</a:t>
            </a:r>
          </a:p>
        </p:txBody>
      </p:sp>
      <p:sp>
        <p:nvSpPr>
          <p:cNvPr id="5" name="Slide Number Placeholder 4"/>
          <p:cNvSpPr>
            <a:spLocks noGrp="1"/>
          </p:cNvSpPr>
          <p:nvPr>
            <p:ph type="sldNum" sz="quarter" idx="12"/>
          </p:nvPr>
        </p:nvSpPr>
        <p:spPr/>
        <p:txBody>
          <a:bodyPr/>
          <a:lstStyle/>
          <a:p>
            <a:fld id="{C9B89556-30F6-4AB5-831B-F39B10BD9313}" type="slidenum">
              <a:rPr lang="en-US" smtClean="0"/>
              <a:pPr/>
              <a:t>23</a:t>
            </a:fld>
            <a:endParaRPr lang="en-US" dirty="0"/>
          </a:p>
        </p:txBody>
      </p:sp>
      <p:sp>
        <p:nvSpPr>
          <p:cNvPr id="6" name="Rectangle 5"/>
          <p:cNvSpPr/>
          <p:nvPr/>
        </p:nvSpPr>
        <p:spPr>
          <a:xfrm>
            <a:off x="3776750" y="3244334"/>
            <a:ext cx="184731" cy="369332"/>
          </a:xfrm>
          <a:prstGeom prst="rect">
            <a:avLst/>
          </a:prstGeom>
        </p:spPr>
        <p:txBody>
          <a:bodyPr wrap="none">
            <a:spAutoFit/>
          </a:bodyPr>
          <a:lstStyle/>
          <a:p>
            <a:endParaRPr lang="en-US" dirty="0"/>
          </a:p>
        </p:txBody>
      </p:sp>
      <p:sp>
        <p:nvSpPr>
          <p:cNvPr id="9" name="Subtitle 7"/>
          <p:cNvSpPr txBox="1">
            <a:spLocks/>
          </p:cNvSpPr>
          <p:nvPr/>
        </p:nvSpPr>
        <p:spPr>
          <a:xfrm>
            <a:off x="1371600" y="2590800"/>
            <a:ext cx="6400800" cy="3186113"/>
          </a:xfrm>
          <a:prstGeom prst="rect">
            <a:avLst/>
          </a:prstGeom>
        </p:spPr>
        <p:txBody>
          <a:bodyPr vert="horz" lIns="91440" tIns="45720" rIns="91440" bIns="45720" rtlCol="0" anchor="ctr" anchorCtr="1">
            <a:normAutofit/>
          </a:bodyPr>
          <a:lstStyle>
            <a:lvl1pPr marL="0" indent="0" algn="ctr" defTabSz="914400" rtl="0" eaLnBrk="1" latinLnBrk="0" hangingPunct="1">
              <a:spcBef>
                <a:spcPct val="20000"/>
              </a:spcBef>
              <a:buFont typeface="Arial" pitchFamily="34" charset="0"/>
              <a:buNone/>
              <a:defRPr sz="3200" kern="1200">
                <a:solidFill>
                  <a:srgbClr val="002060"/>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latin typeface="+mj-lt"/>
                <a:ea typeface="Times New Roman" charset="0"/>
                <a:cs typeface="Times New Roman" charset="0"/>
                <a:sym typeface="Wingdings"/>
              </a:rPr>
              <a:t>QUESTIONS?</a:t>
            </a:r>
            <a:endParaRPr lang="en-US" sz="3600" dirty="0" smtClean="0">
              <a:latin typeface="+mj-lt"/>
              <a:ea typeface="Times New Roman" charset="0"/>
              <a:cs typeface="Times New Roman" charset="0"/>
            </a:endParaRPr>
          </a:p>
          <a:p>
            <a:endParaRPr lang="en-US" sz="2000" dirty="0" smtClean="0">
              <a:latin typeface="+mj-lt"/>
              <a:ea typeface="Times New Roman" charset="0"/>
              <a:cs typeface="Times New Roman" charset="0"/>
            </a:endParaRPr>
          </a:p>
          <a:p>
            <a:r>
              <a:rPr lang="en-US" sz="1800" i="1" dirty="0" smtClean="0">
                <a:latin typeface="+mj-lt"/>
                <a:ea typeface="Times New Roman" charset="0"/>
                <a:cs typeface="Times New Roman" charset="0"/>
              </a:rPr>
              <a:t>Isaac R. Figueras, Esq.  </a:t>
            </a:r>
            <a:r>
              <a:rPr lang="en-US" sz="1800" i="1" dirty="0" smtClean="0">
                <a:latin typeface="+mj-lt"/>
                <a:ea typeface="Times New Roman" charset="0"/>
                <a:cs typeface="Times New Roman" charset="0"/>
                <a:sym typeface="Wingdings"/>
              </a:rPr>
              <a:t> Meyers, Roman, </a:t>
            </a:r>
            <a:r>
              <a:rPr lang="en-US" sz="1800" i="1" dirty="0" err="1" smtClean="0">
                <a:latin typeface="+mj-lt"/>
                <a:ea typeface="Times New Roman" charset="0"/>
                <a:cs typeface="Times New Roman" charset="0"/>
                <a:sym typeface="Wingdings"/>
              </a:rPr>
              <a:t>Friedberg</a:t>
            </a:r>
            <a:r>
              <a:rPr lang="en-US" sz="1800" i="1" dirty="0" smtClean="0">
                <a:latin typeface="+mj-lt"/>
                <a:ea typeface="Times New Roman" charset="0"/>
                <a:cs typeface="Times New Roman" charset="0"/>
                <a:sym typeface="Wingdings"/>
              </a:rPr>
              <a:t> &amp; Lewis, LPA</a:t>
            </a:r>
          </a:p>
          <a:p>
            <a:r>
              <a:rPr lang="en-US" sz="1800" i="1" dirty="0" smtClean="0">
                <a:latin typeface="+mj-lt"/>
                <a:ea typeface="Times New Roman" charset="0"/>
                <a:cs typeface="Times New Roman" charset="0"/>
                <a:sym typeface="Wingdings"/>
                <a:hlinkClick r:id="rId2"/>
              </a:rPr>
              <a:t>ifigueras@meyersroman.com</a:t>
            </a:r>
            <a:endParaRPr lang="en-US" sz="1800" i="1" dirty="0" smtClean="0">
              <a:latin typeface="+mj-lt"/>
              <a:ea typeface="Times New Roman" charset="0"/>
              <a:cs typeface="Times New Roman" charset="0"/>
              <a:sym typeface="Wingdings"/>
            </a:endParaRPr>
          </a:p>
          <a:p>
            <a:endParaRPr lang="en-US" sz="1800" i="1" dirty="0" smtClean="0">
              <a:latin typeface="+mj-lt"/>
              <a:ea typeface="Times New Roman" charset="0"/>
              <a:cs typeface="Times New Roman" charset="0"/>
              <a:sym typeface="Wingdings"/>
            </a:endParaRPr>
          </a:p>
          <a:p>
            <a:r>
              <a:rPr lang="en-US" sz="1800" i="1" dirty="0" smtClean="0">
                <a:latin typeface="+mj-lt"/>
                <a:ea typeface="Times New Roman" charset="0"/>
                <a:cs typeface="Times New Roman" charset="0"/>
                <a:sym typeface="Wingdings"/>
              </a:rPr>
              <a:t>Rob Strachan  Strachan Novak Insurance Services</a:t>
            </a:r>
          </a:p>
          <a:p>
            <a:r>
              <a:rPr lang="en-US" sz="1800" i="1" dirty="0">
                <a:ea typeface="Times New Roman" charset="0"/>
                <a:cs typeface="Times New Roman" charset="0"/>
                <a:hlinkClick r:id="rId3"/>
              </a:rPr>
              <a:t>rstrachan@sn-insure.com</a:t>
            </a:r>
            <a:endParaRPr lang="en-US" sz="1800" i="1" dirty="0">
              <a:latin typeface="+mj-lt"/>
              <a:ea typeface="Times New Roman" charset="0"/>
              <a:cs typeface="Times New Roman" charset="0"/>
              <a:sym typeface="Wingdings"/>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smtClean="0">
                <a:solidFill>
                  <a:srgbClr val="002060"/>
                </a:solidFill>
                <a:ea typeface="Times New Roman" charset="0"/>
                <a:cs typeface="Times New Roman" charset="0"/>
              </a:rPr>
              <a:t>IBM &amp; </a:t>
            </a:r>
            <a:r>
              <a:rPr lang="en-US" sz="3600" u="sng" dirty="0" err="1" smtClean="0">
                <a:solidFill>
                  <a:srgbClr val="002060"/>
                </a:solidFill>
                <a:ea typeface="Times New Roman" charset="0"/>
                <a:cs typeface="Times New Roman" charset="0"/>
              </a:rPr>
              <a:t>Ponemon</a:t>
            </a:r>
            <a:r>
              <a:rPr lang="en-US" sz="3600" u="sng" dirty="0" smtClean="0">
                <a:solidFill>
                  <a:srgbClr val="002060"/>
                </a:solidFill>
                <a:ea typeface="Times New Roman" charset="0"/>
                <a:cs typeface="Times New Roman" charset="0"/>
              </a:rPr>
              <a:t> Institute</a:t>
            </a:r>
          </a:p>
          <a:p>
            <a:r>
              <a:rPr lang="en-US" sz="2800" u="sng" dirty="0" smtClean="0">
                <a:solidFill>
                  <a:srgbClr val="002060"/>
                </a:solidFill>
                <a:ea typeface="Times New Roman" charset="0"/>
                <a:cs typeface="Times New Roman" charset="0"/>
              </a:rPr>
              <a:t>Cybersecurity Breach Cost Calculator</a:t>
            </a:r>
            <a:endParaRPr lang="en-US" sz="2800" u="sng" dirty="0">
              <a:solidFill>
                <a:srgbClr val="002060"/>
              </a:solidFill>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C9B89556-30F6-4AB5-831B-F39B10BD9313}" type="slidenum">
              <a:rPr lang="en-US" smtClean="0"/>
              <a:pPr/>
              <a:t>3</a:t>
            </a:fld>
            <a:endParaRPr lang="en-US" dirty="0"/>
          </a:p>
        </p:txBody>
      </p:sp>
      <p:sp>
        <p:nvSpPr>
          <p:cNvPr id="6" name="Subtitle 7"/>
          <p:cNvSpPr txBox="1">
            <a:spLocks/>
          </p:cNvSpPr>
          <p:nvPr/>
        </p:nvSpPr>
        <p:spPr>
          <a:xfrm>
            <a:off x="457200" y="1417638"/>
            <a:ext cx="8229600" cy="4449762"/>
          </a:xfrm>
          <a:prstGeom prst="rect">
            <a:avLst/>
          </a:prstGeom>
        </p:spPr>
        <p:txBody>
          <a:bodyPr anchor="ctr" anchorCtr="1">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3400" dirty="0" smtClean="0">
                <a:solidFill>
                  <a:srgbClr val="002060"/>
                </a:solidFill>
                <a:latin typeface="+mj-lt"/>
                <a:ea typeface="Times New Roman" charset="0"/>
                <a:cs typeface="Times New Roman" charset="0"/>
              </a:rPr>
              <a:t>(</a:t>
            </a:r>
            <a:r>
              <a:rPr lang="en-US" sz="3400" u="sng" dirty="0" smtClean="0">
                <a:solidFill>
                  <a:srgbClr val="002060"/>
                </a:solidFill>
                <a:latin typeface="+mj-lt"/>
                <a:ea typeface="Times New Roman" charset="0"/>
                <a:cs typeface="Times New Roman" charset="0"/>
              </a:rPr>
              <a:t>Condensed) Questions</a:t>
            </a:r>
            <a:r>
              <a:rPr lang="en-US" sz="3400" dirty="0" smtClean="0">
                <a:solidFill>
                  <a:srgbClr val="002060"/>
                </a:solidFill>
                <a:latin typeface="+mj-lt"/>
                <a:ea typeface="Times New Roman" charset="0"/>
                <a:cs typeface="Times New Roman" charset="0"/>
              </a:rPr>
              <a:t>:</a:t>
            </a:r>
          </a:p>
          <a:p>
            <a:pPr marL="0" indent="0" algn="just">
              <a:buNone/>
            </a:pPr>
            <a:endParaRPr lang="en-US" sz="2600" dirty="0" smtClean="0">
              <a:solidFill>
                <a:srgbClr val="002060"/>
              </a:solidFill>
              <a:latin typeface="+mj-lt"/>
              <a:ea typeface="Times New Roman" charset="0"/>
              <a:cs typeface="Times New Roman" charset="0"/>
            </a:endParaRPr>
          </a:p>
          <a:p>
            <a:pPr marL="514350" indent="-514350" algn="just">
              <a:buAutoNum type="arabicPeriod"/>
            </a:pPr>
            <a:r>
              <a:rPr lang="en-US" sz="2600" dirty="0" smtClean="0">
                <a:solidFill>
                  <a:srgbClr val="002060"/>
                </a:solidFill>
                <a:latin typeface="+mj-lt"/>
                <a:ea typeface="Times New Roman" charset="0"/>
                <a:cs typeface="Times New Roman" charset="0"/>
              </a:rPr>
              <a:t>What is your primary industry?</a:t>
            </a:r>
          </a:p>
          <a:p>
            <a:pPr marL="0" indent="0" algn="just">
              <a:buNone/>
            </a:pPr>
            <a:endParaRPr lang="en-US" sz="2600" dirty="0" smtClean="0">
              <a:solidFill>
                <a:srgbClr val="002060"/>
              </a:solidFill>
              <a:latin typeface="+mj-lt"/>
              <a:ea typeface="Times New Roman" charset="0"/>
              <a:cs typeface="Times New Roman" charset="0"/>
            </a:endParaRPr>
          </a:p>
          <a:p>
            <a:pPr marL="514350" indent="-514350" algn="just">
              <a:buAutoNum type="arabicPeriod" startAt="2"/>
            </a:pPr>
            <a:r>
              <a:rPr lang="en-US" sz="2600" dirty="0" smtClean="0">
                <a:solidFill>
                  <a:srgbClr val="002060"/>
                </a:solidFill>
                <a:latin typeface="+mj-lt"/>
                <a:ea typeface="Times New Roman" charset="0"/>
                <a:cs typeface="Times New Roman" charset="0"/>
              </a:rPr>
              <a:t>What type(s) of personal, sensitive, or confidential information does your organization typically handle?</a:t>
            </a:r>
          </a:p>
          <a:p>
            <a:pPr marL="0" indent="0" algn="just">
              <a:buNone/>
            </a:pPr>
            <a:endParaRPr lang="en-US" sz="2600" dirty="0" smtClean="0">
              <a:solidFill>
                <a:srgbClr val="002060"/>
              </a:solidFill>
              <a:latin typeface="+mj-lt"/>
              <a:ea typeface="Times New Roman" charset="0"/>
              <a:cs typeface="Times New Roman" charset="0"/>
            </a:endParaRPr>
          </a:p>
          <a:p>
            <a:pPr marL="514350" indent="-514350" algn="just">
              <a:buAutoNum type="arabicPeriod" startAt="3"/>
            </a:pPr>
            <a:r>
              <a:rPr lang="en-US" sz="2600" dirty="0" smtClean="0">
                <a:solidFill>
                  <a:srgbClr val="002060"/>
                </a:solidFill>
                <a:latin typeface="+mj-lt"/>
                <a:ea typeface="Times New Roman" charset="0"/>
                <a:cs typeface="Times New Roman" charset="0"/>
              </a:rPr>
              <a:t>Do you have any sort of privacy and data protection program in place?</a:t>
            </a:r>
          </a:p>
          <a:p>
            <a:pPr marL="514350" indent="-514350" algn="just">
              <a:buAutoNum type="arabicPeriod" startAt="3"/>
            </a:pPr>
            <a:endParaRPr lang="en-US" sz="2600" dirty="0" smtClean="0">
              <a:solidFill>
                <a:srgbClr val="002060"/>
              </a:solidFill>
              <a:latin typeface="+mj-lt"/>
              <a:ea typeface="Times New Roman" charset="0"/>
              <a:cs typeface="Times New Roman" charset="0"/>
            </a:endParaRPr>
          </a:p>
          <a:p>
            <a:pPr marL="514350" indent="-514350" algn="just">
              <a:buAutoNum type="arabicPeriod" startAt="4"/>
            </a:pPr>
            <a:r>
              <a:rPr lang="en-US" sz="2600" dirty="0" smtClean="0">
                <a:solidFill>
                  <a:srgbClr val="002060"/>
                </a:solidFill>
                <a:latin typeface="+mj-lt"/>
                <a:ea typeface="Times New Roman" charset="0"/>
                <a:cs typeface="Times New Roman" charset="0"/>
              </a:rPr>
              <a:t>Do you have a dedicated Chief Information Security Officer (CISO) or is the management team of your organization involved in your data breach planning?</a:t>
            </a:r>
          </a:p>
          <a:p>
            <a:pPr marL="0" indent="0" algn="just">
              <a:buNone/>
            </a:pPr>
            <a:endParaRPr lang="en-US" sz="2600" dirty="0" smtClean="0">
              <a:solidFill>
                <a:srgbClr val="002060"/>
              </a:solidFill>
              <a:latin typeface="+mj-lt"/>
              <a:ea typeface="Times New Roman" charset="0"/>
              <a:cs typeface="Times New Roman" charset="0"/>
            </a:endParaRPr>
          </a:p>
          <a:p>
            <a:pPr marL="514350" indent="-514350" algn="just">
              <a:buAutoNum type="arabicPeriod" startAt="5"/>
            </a:pPr>
            <a:r>
              <a:rPr lang="en-US" sz="2600" dirty="0" smtClean="0">
                <a:solidFill>
                  <a:srgbClr val="002060"/>
                </a:solidFill>
                <a:latin typeface="+mj-lt"/>
                <a:ea typeface="Times New Roman" charset="0"/>
                <a:cs typeface="Times New Roman" charset="0"/>
              </a:rPr>
              <a:t>Does your organization use tools (e-mail encryption, cryptologic tools, firewall, antivirus, etc.) to secure personal, sensitive or confidential information?</a:t>
            </a:r>
          </a:p>
          <a:p>
            <a:pPr marL="0" indent="0" algn="just">
              <a:buNone/>
            </a:pPr>
            <a:endParaRPr lang="en-US" sz="2600" dirty="0" smtClean="0">
              <a:solidFill>
                <a:srgbClr val="002060"/>
              </a:solidFill>
              <a:latin typeface="+mj-lt"/>
              <a:ea typeface="Times New Roman" charset="0"/>
              <a:cs typeface="Times New Roman" charset="0"/>
            </a:endParaRPr>
          </a:p>
          <a:p>
            <a:pPr marL="457200" indent="-457200" algn="just">
              <a:buNone/>
            </a:pPr>
            <a:r>
              <a:rPr lang="en-US" sz="2600" dirty="0" smtClean="0">
                <a:solidFill>
                  <a:srgbClr val="002060"/>
                </a:solidFill>
                <a:latin typeface="+mj-lt"/>
                <a:ea typeface="Times New Roman" charset="0"/>
                <a:cs typeface="Times New Roman" charset="0"/>
              </a:rPr>
              <a:t>6.	Has your organization ever suffered a breach or loss of sensitive information?</a:t>
            </a:r>
          </a:p>
        </p:txBody>
      </p:sp>
      <p:pic>
        <p:nvPicPr>
          <p:cNvPr id="18434" name="Picture 2" descr="http://meyersroman.com/wp-content/themes/meyers-roman-theme/images/meyers-roman-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67" y="5791200"/>
            <a:ext cx="3695700"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1795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533465"/>
            <a:ext cx="7772400" cy="990536"/>
          </a:xfrm>
        </p:spPr>
        <p:txBody>
          <a:bodyPr anchor="ctr" anchorCtr="1">
            <a:noAutofit/>
          </a:bodyPr>
          <a:lstStyle/>
          <a:p>
            <a:r>
              <a:rPr lang="en-US" sz="4000" u="sng" dirty="0"/>
              <a:t>Damage Analysis:</a:t>
            </a:r>
            <a:r>
              <a:rPr lang="en-US" sz="3600" u="sng" dirty="0"/>
              <a:t/>
            </a:r>
            <a:br>
              <a:rPr lang="en-US" sz="3600" u="sng" dirty="0"/>
            </a:br>
            <a:r>
              <a:rPr lang="en-US" sz="3600" u="sng" dirty="0"/>
              <a:t>Cybersecurity Breach Cost Calculator</a:t>
            </a:r>
            <a:r>
              <a:rPr lang="en-US" sz="3600" u="sng" dirty="0" smtClean="0">
                <a:ea typeface="Times New Roman" charset="0"/>
                <a:cs typeface="Times New Roman" charset="0"/>
              </a:rPr>
              <a:t/>
            </a:r>
            <a:br>
              <a:rPr lang="en-US" sz="3600" u="sng" dirty="0" smtClean="0">
                <a:ea typeface="Times New Roman" charset="0"/>
                <a:cs typeface="Times New Roman" charset="0"/>
              </a:rPr>
            </a:br>
            <a:endParaRPr lang="en-US" sz="3600" u="sng" dirty="0">
              <a:ea typeface="Times New Roman" charset="0"/>
              <a:cs typeface="Times New Roman" charset="0"/>
            </a:endParaRPr>
          </a:p>
        </p:txBody>
      </p:sp>
      <p:sp>
        <p:nvSpPr>
          <p:cNvPr id="9" name="Slide Number Placeholder 8"/>
          <p:cNvSpPr>
            <a:spLocks noGrp="1"/>
          </p:cNvSpPr>
          <p:nvPr>
            <p:ph type="sldNum" sz="quarter" idx="12"/>
          </p:nvPr>
        </p:nvSpPr>
        <p:spPr/>
        <p:txBody>
          <a:bodyPr/>
          <a:lstStyle/>
          <a:p>
            <a:fld id="{C9B89556-30F6-4AB5-831B-F39B10BD9313}" type="slidenum">
              <a:rPr lang="en-US" smtClean="0"/>
              <a:pPr/>
              <a:t>4</a:t>
            </a:fld>
            <a:endParaRPr lang="en-US" dirty="0"/>
          </a:p>
        </p:txBody>
      </p:sp>
      <p:sp>
        <p:nvSpPr>
          <p:cNvPr id="3" name="Subtitle 2"/>
          <p:cNvSpPr>
            <a:spLocks noGrp="1"/>
          </p:cNvSpPr>
          <p:nvPr>
            <p:ph type="subTitle" idx="1"/>
          </p:nvPr>
        </p:nvSpPr>
        <p:spPr>
          <a:xfrm>
            <a:off x="1219200" y="1676401"/>
            <a:ext cx="6629400" cy="3657664"/>
          </a:xfrm>
        </p:spPr>
        <p:txBody>
          <a:bodyPr>
            <a:normAutofit lnSpcReduction="10000"/>
          </a:bodyPr>
          <a:lstStyle/>
          <a:p>
            <a:pPr algn="just"/>
            <a:r>
              <a:rPr lang="en-US" sz="3000" dirty="0"/>
              <a:t>How would your business fair?</a:t>
            </a:r>
          </a:p>
          <a:p>
            <a:pPr lvl="1" algn="just"/>
            <a:r>
              <a:rPr lang="en-US" sz="2200" dirty="0">
                <a:solidFill>
                  <a:srgbClr val="002060"/>
                </a:solidFill>
              </a:rPr>
              <a:t>Average Total Cost per Breach ~ $100,000.00</a:t>
            </a:r>
          </a:p>
          <a:p>
            <a:pPr lvl="1" algn="just"/>
            <a:r>
              <a:rPr lang="en-US" sz="2200" dirty="0">
                <a:solidFill>
                  <a:srgbClr val="002060"/>
                </a:solidFill>
              </a:rPr>
              <a:t>Average Chance of Breach ~ 10 – 11% in the next 12 months</a:t>
            </a:r>
          </a:p>
          <a:p>
            <a:pPr algn="just"/>
            <a:r>
              <a:rPr lang="en-US" sz="3000" dirty="0"/>
              <a:t>What factors determine your cost? </a:t>
            </a:r>
          </a:p>
          <a:p>
            <a:pPr lvl="1" algn="just"/>
            <a:r>
              <a:rPr lang="en-US" sz="2200" dirty="0">
                <a:solidFill>
                  <a:srgbClr val="002060"/>
                </a:solidFill>
              </a:rPr>
              <a:t>It’s More than just Security Protocols</a:t>
            </a:r>
          </a:p>
          <a:p>
            <a:pPr lvl="1" algn="just"/>
            <a:r>
              <a:rPr lang="en-US" sz="2200" dirty="0">
                <a:solidFill>
                  <a:srgbClr val="002060"/>
                </a:solidFill>
              </a:rPr>
              <a:t>Industry, Information Type, Geographic Footprint, Organizational Structure, and More Factors Contribute to Cost</a:t>
            </a:r>
            <a:endParaRPr lang="en-US" sz="2200" dirty="0">
              <a:solidFill>
                <a:srgbClr val="002060"/>
              </a:solidFill>
              <a:cs typeface="Times New Roman" panose="02020603050405020304" pitchFamily="18" charset="0"/>
            </a:endParaRPr>
          </a:p>
        </p:txBody>
      </p:sp>
      <p:pic>
        <p:nvPicPr>
          <p:cNvPr id="19458" name="Picture 2" descr="http://meyersroman.com/wp-content/themes/meyers-roman-theme/images/meyers-roman-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91200"/>
            <a:ext cx="3695700"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186163"/>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533400"/>
            <a:ext cx="8512648" cy="1470025"/>
          </a:xfrm>
        </p:spPr>
        <p:txBody>
          <a:bodyPr anchor="ctr" anchorCtr="1">
            <a:noAutofit/>
          </a:bodyPr>
          <a:lstStyle/>
          <a:p>
            <a:r>
              <a:rPr lang="en-US" sz="3600" u="sng" smtClean="0">
                <a:solidFill>
                  <a:srgbClr val="002060"/>
                </a:solidFill>
              </a:rPr>
              <a:t>What Are Your Potential </a:t>
            </a:r>
            <a:br>
              <a:rPr lang="en-US" sz="3600" u="sng" smtClean="0">
                <a:solidFill>
                  <a:srgbClr val="002060"/>
                </a:solidFill>
              </a:rPr>
            </a:br>
            <a:r>
              <a:rPr lang="en-US" sz="3600" u="sng" smtClean="0">
                <a:solidFill>
                  <a:srgbClr val="002060"/>
                </a:solidFill>
              </a:rPr>
              <a:t>Sources of Liability?</a:t>
            </a:r>
            <a:br>
              <a:rPr lang="en-US" sz="3600" u="sng" smtClean="0">
                <a:solidFill>
                  <a:srgbClr val="002060"/>
                </a:solidFill>
              </a:rPr>
            </a:br>
            <a:r>
              <a:rPr lang="en-US" sz="2800" i="1" smtClean="0">
                <a:solidFill>
                  <a:srgbClr val="002060"/>
                </a:solidFill>
              </a:rPr>
              <a:t>Federal vs. State Regulatory Regimes</a:t>
            </a:r>
            <a:endParaRPr lang="en-US" sz="2800" i="1">
              <a:ea typeface="Times New Roman" charset="0"/>
              <a:cs typeface="Times New Roman" charset="0"/>
            </a:endParaRPr>
          </a:p>
        </p:txBody>
      </p:sp>
      <p:sp>
        <p:nvSpPr>
          <p:cNvPr id="8" name="Subtitle 7"/>
          <p:cNvSpPr>
            <a:spLocks noGrp="1"/>
          </p:cNvSpPr>
          <p:nvPr>
            <p:ph type="subTitle" idx="1"/>
          </p:nvPr>
        </p:nvSpPr>
        <p:spPr>
          <a:xfrm>
            <a:off x="1371599" y="2362200"/>
            <a:ext cx="6400800" cy="3131110"/>
          </a:xfrm>
        </p:spPr>
        <p:txBody>
          <a:bodyPr anchor="ctr" anchorCtr="1">
            <a:normAutofit fontScale="62500" lnSpcReduction="20000"/>
          </a:bodyPr>
          <a:lstStyle/>
          <a:p>
            <a:pPr marL="571500" indent="-571500" algn="just">
              <a:buFont typeface="Arial" panose="020B0604020202020204" pitchFamily="34" charset="0"/>
              <a:buChar char="•"/>
            </a:pPr>
            <a:r>
              <a:rPr lang="en-US" sz="2800" dirty="0" smtClean="0">
                <a:solidFill>
                  <a:srgbClr val="002060"/>
                </a:solidFill>
                <a:latin typeface="+mj-lt"/>
                <a:ea typeface="Times New Roman" charset="0"/>
                <a:cs typeface="Times New Roman" charset="0"/>
              </a:rPr>
              <a:t>State Laws regarding Breach Notifications</a:t>
            </a:r>
          </a:p>
          <a:p>
            <a:pPr marL="571500" indent="-571500" algn="just">
              <a:buFont typeface="Arial" panose="020B0604020202020204" pitchFamily="34" charset="0"/>
              <a:buChar char="•"/>
            </a:pPr>
            <a:r>
              <a:rPr lang="en-US" sz="2800" dirty="0" smtClean="0">
                <a:solidFill>
                  <a:srgbClr val="002060"/>
                </a:solidFill>
                <a:latin typeface="+mj-lt"/>
                <a:ea typeface="Times New Roman" charset="0"/>
                <a:cs typeface="Times New Roman" charset="0"/>
              </a:rPr>
              <a:t>Federal Regulators – Industry Specific:</a:t>
            </a:r>
          </a:p>
          <a:p>
            <a:pPr marL="1144588" lvl="1" indent="-571500" algn="just">
              <a:buFont typeface="Arial" panose="020B0604020202020204" pitchFamily="34" charset="0"/>
              <a:buChar char="•"/>
            </a:pPr>
            <a:r>
              <a:rPr lang="en-US" sz="2400" dirty="0" smtClean="0">
                <a:solidFill>
                  <a:srgbClr val="002060"/>
                </a:solidFill>
                <a:latin typeface="+mj-lt"/>
                <a:ea typeface="Times New Roman" charset="0"/>
                <a:cs typeface="Times New Roman" charset="0"/>
              </a:rPr>
              <a:t>Breach Notifications</a:t>
            </a:r>
          </a:p>
          <a:p>
            <a:pPr marL="1144588" lvl="1" indent="-571500" algn="just">
              <a:buFont typeface="Arial" panose="020B0604020202020204" pitchFamily="34" charset="0"/>
              <a:buChar char="•"/>
            </a:pPr>
            <a:r>
              <a:rPr lang="en-US" sz="2400" dirty="0" smtClean="0">
                <a:solidFill>
                  <a:srgbClr val="002060"/>
                </a:solidFill>
                <a:latin typeface="+mj-lt"/>
                <a:ea typeface="Times New Roman" charset="0"/>
                <a:cs typeface="Times New Roman" charset="0"/>
              </a:rPr>
              <a:t>Minimum Security Requirements</a:t>
            </a:r>
          </a:p>
          <a:p>
            <a:pPr marL="1144588" lvl="1" indent="-571500" algn="just">
              <a:buFont typeface="Arial" panose="020B0604020202020204" pitchFamily="34" charset="0"/>
              <a:buChar char="•"/>
            </a:pPr>
            <a:r>
              <a:rPr lang="en-US" sz="2400" dirty="0" smtClean="0">
                <a:solidFill>
                  <a:srgbClr val="002060"/>
                </a:solidFill>
                <a:latin typeface="+mj-lt"/>
                <a:ea typeface="Times New Roman" charset="0"/>
                <a:cs typeface="Times New Roman" charset="0"/>
              </a:rPr>
              <a:t>Records Retention and Destruction Policies</a:t>
            </a:r>
          </a:p>
          <a:p>
            <a:pPr marL="571500" indent="-571500" algn="just">
              <a:buFont typeface="Arial" panose="020B0604020202020204" pitchFamily="34" charset="0"/>
              <a:buChar char="•"/>
            </a:pPr>
            <a:r>
              <a:rPr lang="en-US" sz="2800" dirty="0" smtClean="0">
                <a:solidFill>
                  <a:srgbClr val="002060"/>
                </a:solidFill>
                <a:latin typeface="+mj-lt"/>
                <a:ea typeface="Times New Roman" charset="0"/>
                <a:cs typeface="Times New Roman" charset="0"/>
              </a:rPr>
              <a:t>Upcoming:</a:t>
            </a:r>
          </a:p>
          <a:p>
            <a:pPr marL="1028700" lvl="1" indent="-571500" algn="just">
              <a:buFont typeface="Arial" panose="020B0604020202020204" pitchFamily="34" charset="0"/>
              <a:buChar char="•"/>
            </a:pPr>
            <a:r>
              <a:rPr lang="en-US" sz="2400" dirty="0" smtClean="0">
                <a:solidFill>
                  <a:srgbClr val="002060"/>
                </a:solidFill>
                <a:latin typeface="+mj-lt"/>
                <a:ea typeface="Times New Roman" charset="0"/>
                <a:cs typeface="Times New Roman" charset="0"/>
              </a:rPr>
              <a:t>“Cyber Threat Intelligence Integration Center”</a:t>
            </a:r>
          </a:p>
          <a:p>
            <a:pPr marL="1028700" lvl="1" indent="-571500" algn="just">
              <a:buFont typeface="Arial" panose="020B0604020202020204" pitchFamily="34" charset="0"/>
              <a:buChar char="•"/>
            </a:pPr>
            <a:r>
              <a:rPr lang="en-US" sz="2400" dirty="0" smtClean="0">
                <a:solidFill>
                  <a:srgbClr val="002060"/>
                </a:solidFill>
                <a:latin typeface="+mj-lt"/>
                <a:ea typeface="Times New Roman" charset="0"/>
                <a:cs typeface="Times New Roman" charset="0"/>
              </a:rPr>
              <a:t>A “Cyber Intelligence” Hub for Federal Agencies</a:t>
            </a:r>
          </a:p>
          <a:p>
            <a:pPr marL="571500" indent="-571500" algn="just">
              <a:buFont typeface="Arial" panose="020B0604020202020204" pitchFamily="34" charset="0"/>
              <a:buChar char="•"/>
            </a:pPr>
            <a:r>
              <a:rPr lang="en-US" sz="2800" dirty="0" smtClean="0">
                <a:solidFill>
                  <a:srgbClr val="002060"/>
                </a:solidFill>
                <a:latin typeface="+mj-lt"/>
                <a:ea typeface="Times New Roman" charset="0"/>
                <a:cs typeface="Times New Roman" charset="0"/>
              </a:rPr>
              <a:t>Private Actions:</a:t>
            </a:r>
          </a:p>
          <a:p>
            <a:pPr marL="1028700" lvl="1" indent="-458788" algn="just">
              <a:buFont typeface="Arial" panose="020B0604020202020204" pitchFamily="34" charset="0"/>
              <a:buChar char="•"/>
            </a:pPr>
            <a:r>
              <a:rPr lang="en-US" sz="2400" dirty="0" smtClean="0">
                <a:solidFill>
                  <a:srgbClr val="002060"/>
                </a:solidFill>
                <a:latin typeface="+mj-lt"/>
                <a:ea typeface="Times New Roman" charset="0"/>
                <a:cs typeface="Times New Roman" charset="0"/>
              </a:rPr>
              <a:t>Class Actions from Individuals</a:t>
            </a:r>
          </a:p>
          <a:p>
            <a:pPr marL="1028700" lvl="1" indent="-458788" algn="just">
              <a:buFont typeface="Arial" panose="020B0604020202020204" pitchFamily="34" charset="0"/>
              <a:buChar char="•"/>
            </a:pPr>
            <a:r>
              <a:rPr lang="en-US" sz="2400" dirty="0" smtClean="0">
                <a:solidFill>
                  <a:srgbClr val="002060"/>
                </a:solidFill>
                <a:latin typeface="+mj-lt"/>
                <a:ea typeface="Times New Roman" charset="0"/>
                <a:cs typeface="Times New Roman" charset="0"/>
              </a:rPr>
              <a:t>Breach of Contract / Business Disputes</a:t>
            </a:r>
          </a:p>
          <a:p>
            <a:pPr marL="1028700" lvl="1" indent="-458788" algn="just">
              <a:buFont typeface="Arial" panose="020B0604020202020204" pitchFamily="34" charset="0"/>
              <a:buChar char="•"/>
            </a:pPr>
            <a:r>
              <a:rPr lang="en-US" sz="2400" dirty="0" smtClean="0">
                <a:solidFill>
                  <a:srgbClr val="002060"/>
                </a:solidFill>
                <a:latin typeface="+mj-lt"/>
                <a:ea typeface="Times New Roman" charset="0"/>
                <a:cs typeface="Times New Roman" charset="0"/>
              </a:rPr>
              <a:t>Credit Card Issuers</a:t>
            </a:r>
            <a:endParaRPr lang="en-US" sz="2400" dirty="0">
              <a:solidFill>
                <a:srgbClr val="002060"/>
              </a:solidFill>
              <a:latin typeface="+mj-lt"/>
              <a:ea typeface="Times New Roman" charset="0"/>
              <a:cs typeface="Times New Roman" charset="0"/>
            </a:endParaRPr>
          </a:p>
        </p:txBody>
      </p:sp>
      <p:sp>
        <p:nvSpPr>
          <p:cNvPr id="9" name="Slide Number Placeholder 8"/>
          <p:cNvSpPr>
            <a:spLocks noGrp="1"/>
          </p:cNvSpPr>
          <p:nvPr>
            <p:ph type="sldNum" sz="quarter" idx="12"/>
          </p:nvPr>
        </p:nvSpPr>
        <p:spPr/>
        <p:txBody>
          <a:bodyPr/>
          <a:lstStyle/>
          <a:p>
            <a:fld id="{C9B89556-30F6-4AB5-831B-F39B10BD9313}" type="slidenum">
              <a:rPr lang="en-US" smtClean="0"/>
              <a:t>5</a:t>
            </a:fld>
            <a:endParaRPr lang="en-US"/>
          </a:p>
        </p:txBody>
      </p:sp>
      <p:pic>
        <p:nvPicPr>
          <p:cNvPr id="11" name="Picture 4" descr="http://ipadkids.com/wp-content/uploads/2012/12/FTC-logo.png"/>
          <p:cNvPicPr>
            <a:picLocks noChangeAspect="1" noChangeArrowheads="1"/>
          </p:cNvPicPr>
          <p:nvPr/>
        </p:nvPicPr>
        <p:blipFill>
          <a:blip r:embed="rId3">
            <a:extLst>
              <a:ext uri="{28A0092B-C50C-407E-A947-70E740481C1C}">
                <a14:useLocalDpi xmlns:a14="http://schemas.microsoft.com/office/drawing/2010/main" val="0"/>
              </a:ext>
            </a:extLst>
          </a:blip>
          <a:stretch/>
        </p:blipFill>
        <p:spPr>
          <a:xfrm>
            <a:off x="7772399" y="2579451"/>
            <a:ext cx="1045049" cy="10450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p:blipFill>
        <p:spPr>
          <a:xfrm>
            <a:off x="348321" y="2553014"/>
            <a:ext cx="1099479" cy="1099479"/>
          </a:xfrm>
          <a:prstGeom prst="rect">
            <a:avLst/>
          </a:prstGeom>
        </p:spPr>
      </p:pic>
      <p:pic>
        <p:nvPicPr>
          <p:cNvPr id="10" name="Picture 2" descr="http://meyersroman.com/wp-content/themes/meyers-roman-theme/images/meyers-roman-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876924"/>
            <a:ext cx="3695700"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458486"/>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srcRect l="4819" t="19073" r="6024" b="28477"/>
          <a:stretch>
            <a:fillRect/>
          </a:stretch>
        </p:blipFill>
        <p:spPr bwMode="auto">
          <a:xfrm>
            <a:off x="6019800" y="2811422"/>
            <a:ext cx="2471225" cy="2204066"/>
          </a:xfrm>
          <a:prstGeom prst="rect">
            <a:avLst/>
          </a:prstGeom>
          <a:noFill/>
          <a:ln w="9525">
            <a:noFill/>
            <a:miter lim="800000"/>
            <a:headEnd/>
            <a:tailEnd/>
          </a:ln>
        </p:spPr>
      </p:pic>
      <p:sp>
        <p:nvSpPr>
          <p:cNvPr id="7" name="Title 6"/>
          <p:cNvSpPr>
            <a:spLocks noGrp="1"/>
          </p:cNvSpPr>
          <p:nvPr>
            <p:ph type="ctrTitle"/>
          </p:nvPr>
        </p:nvSpPr>
        <p:spPr>
          <a:xfrm>
            <a:off x="304800" y="406185"/>
            <a:ext cx="8458200" cy="1781925"/>
          </a:xfrm>
        </p:spPr>
        <p:txBody>
          <a:bodyPr anchor="ctr" anchorCtr="1">
            <a:noAutofit/>
          </a:bodyPr>
          <a:lstStyle/>
          <a:p>
            <a:r>
              <a:rPr lang="en-US" sz="3600" u="sng" dirty="0" smtClean="0">
                <a:ea typeface="Times New Roman" charset="0"/>
                <a:cs typeface="Times New Roman" charset="0"/>
              </a:rPr>
              <a:t>What Types of Sensitive, Confidential or Personal Information Does your</a:t>
            </a:r>
            <a:br>
              <a:rPr lang="en-US" sz="3600" u="sng" dirty="0" smtClean="0">
                <a:ea typeface="Times New Roman" charset="0"/>
                <a:cs typeface="Times New Roman" charset="0"/>
              </a:rPr>
            </a:br>
            <a:r>
              <a:rPr lang="en-US" sz="3600" u="sng" dirty="0" smtClean="0">
                <a:ea typeface="Times New Roman" charset="0"/>
                <a:cs typeface="Times New Roman" charset="0"/>
              </a:rPr>
              <a:t>Business Possess?</a:t>
            </a:r>
            <a:endParaRPr lang="en-US" sz="3600" u="sng" dirty="0">
              <a:ea typeface="Times New Roman" charset="0"/>
              <a:cs typeface="Times New Roman" charset="0"/>
            </a:endParaRPr>
          </a:p>
        </p:txBody>
      </p:sp>
      <p:sp>
        <p:nvSpPr>
          <p:cNvPr id="8" name="Subtitle 7"/>
          <p:cNvSpPr>
            <a:spLocks noGrp="1"/>
          </p:cNvSpPr>
          <p:nvPr>
            <p:ph type="subTitle" idx="1"/>
          </p:nvPr>
        </p:nvSpPr>
        <p:spPr>
          <a:xfrm>
            <a:off x="762000" y="2347900"/>
            <a:ext cx="6019800" cy="3131110"/>
          </a:xfrm>
        </p:spPr>
        <p:txBody>
          <a:bodyPr anchor="ctr" anchorCtr="1">
            <a:normAutofit/>
          </a:bodyPr>
          <a:lstStyle/>
          <a:p>
            <a:r>
              <a:rPr lang="en-US" sz="3600" dirty="0" smtClean="0">
                <a:latin typeface="+mj-lt"/>
                <a:ea typeface="Times New Roman" charset="0"/>
                <a:cs typeface="Times New Roman" charset="0"/>
              </a:rPr>
              <a:t>Consumer Information</a:t>
            </a:r>
          </a:p>
          <a:p>
            <a:r>
              <a:rPr lang="en-US" sz="3600" dirty="0" smtClean="0">
                <a:latin typeface="+mj-lt"/>
                <a:ea typeface="Times New Roman" charset="0"/>
                <a:cs typeface="Times New Roman" charset="0"/>
              </a:rPr>
              <a:t>vs.</a:t>
            </a:r>
          </a:p>
          <a:p>
            <a:r>
              <a:rPr lang="en-US" sz="3600" dirty="0" smtClean="0">
                <a:latin typeface="+mj-lt"/>
                <a:ea typeface="Times New Roman" charset="0"/>
                <a:cs typeface="Times New Roman" charset="0"/>
              </a:rPr>
              <a:t>Confidential Information</a:t>
            </a:r>
            <a:endParaRPr lang="en-US" sz="3600" dirty="0">
              <a:latin typeface="+mj-lt"/>
              <a:ea typeface="Times New Roman" charset="0"/>
              <a:cs typeface="Times New Roman" charset="0"/>
            </a:endParaRPr>
          </a:p>
        </p:txBody>
      </p:sp>
      <p:sp>
        <p:nvSpPr>
          <p:cNvPr id="9" name="Slide Number Placeholder 8"/>
          <p:cNvSpPr>
            <a:spLocks noGrp="1"/>
          </p:cNvSpPr>
          <p:nvPr>
            <p:ph type="sldNum" sz="quarter" idx="12"/>
          </p:nvPr>
        </p:nvSpPr>
        <p:spPr/>
        <p:txBody>
          <a:bodyPr/>
          <a:lstStyle/>
          <a:p>
            <a:fld id="{C9B89556-30F6-4AB5-831B-F39B10BD9313}" type="slidenum">
              <a:rPr lang="en-US" smtClean="0"/>
              <a:pPr/>
              <a:t>6</a:t>
            </a:fld>
            <a:endParaRPr lang="en-US" dirty="0"/>
          </a:p>
        </p:txBody>
      </p:sp>
      <p:sp>
        <p:nvSpPr>
          <p:cNvPr id="10" name="Footer Placeholder 9"/>
          <p:cNvSpPr>
            <a:spLocks noGrp="1"/>
          </p:cNvSpPr>
          <p:nvPr>
            <p:ph type="ftr" sz="quarter" idx="11"/>
          </p:nvPr>
        </p:nvSpPr>
        <p:spPr>
          <a:xfrm>
            <a:off x="304800" y="5638800"/>
            <a:ext cx="8610600" cy="1082675"/>
          </a:xfrm>
        </p:spPr>
        <p:txBody>
          <a:bodyPr/>
          <a:lstStyle/>
          <a:p>
            <a:endParaRPr lang="en-US" dirty="0"/>
          </a:p>
        </p:txBody>
      </p:sp>
      <p:pic>
        <p:nvPicPr>
          <p:cNvPr id="3074" name="Picture 2" descr="http://meyersroman.com/wp-content/themes/meyers-roman-theme/images/meyers-roman-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876924"/>
            <a:ext cx="3695700"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29326"/>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537928"/>
            <a:ext cx="8534400" cy="1470025"/>
          </a:xfrm>
        </p:spPr>
        <p:txBody>
          <a:bodyPr anchor="ctr" anchorCtr="1">
            <a:noAutofit/>
          </a:bodyPr>
          <a:lstStyle/>
          <a:p>
            <a:r>
              <a:rPr lang="en-US" sz="3600" u="sng" dirty="0" smtClean="0">
                <a:latin typeface="+mn-lt"/>
                <a:ea typeface="Times New Roman" charset="0"/>
                <a:cs typeface="Times New Roman" charset="0"/>
              </a:rPr>
              <a:t>What Legal Factors Are Contributing to Your Company's Overall Cost of Breach?</a:t>
            </a:r>
            <a:endParaRPr lang="en-US" sz="3600" u="sng" dirty="0">
              <a:latin typeface="+mn-lt"/>
              <a:ea typeface="Times New Roman" charset="0"/>
              <a:cs typeface="Times New Roman" charset="0"/>
            </a:endParaRPr>
          </a:p>
        </p:txBody>
      </p:sp>
      <p:sp>
        <p:nvSpPr>
          <p:cNvPr id="8" name="Subtitle 7"/>
          <p:cNvSpPr>
            <a:spLocks noGrp="1"/>
          </p:cNvSpPr>
          <p:nvPr>
            <p:ph type="subTitle" idx="1"/>
          </p:nvPr>
        </p:nvSpPr>
        <p:spPr>
          <a:xfrm>
            <a:off x="2667000" y="2329785"/>
            <a:ext cx="5917497" cy="3185085"/>
          </a:xfrm>
        </p:spPr>
        <p:txBody>
          <a:bodyPr anchor="ctr" anchorCtr="1">
            <a:noAutofit/>
          </a:bodyPr>
          <a:lstStyle/>
          <a:p>
            <a:pPr marL="571500" indent="-571500" algn="just">
              <a:buFont typeface="Arial" panose="020B0604020202020204" pitchFamily="34" charset="0"/>
              <a:buChar char="•"/>
            </a:pPr>
            <a:r>
              <a:rPr lang="en-US" sz="2800" dirty="0" smtClean="0">
                <a:latin typeface="+mj-lt"/>
                <a:ea typeface="Times New Roman" charset="0"/>
                <a:cs typeface="Times New Roman" charset="0"/>
              </a:rPr>
              <a:t>Insecure Network</a:t>
            </a:r>
          </a:p>
          <a:p>
            <a:pPr marL="571500" indent="-571500" algn="just">
              <a:buFont typeface="Arial" panose="020B0604020202020204" pitchFamily="34" charset="0"/>
              <a:buChar char="•"/>
            </a:pPr>
            <a:r>
              <a:rPr lang="en-US" sz="2800" dirty="0" smtClean="0">
                <a:latin typeface="+mj-lt"/>
                <a:ea typeface="Times New Roman" charset="0"/>
                <a:cs typeface="Times New Roman" charset="0"/>
              </a:rPr>
              <a:t>Employee Negligence, Misconduct</a:t>
            </a:r>
          </a:p>
          <a:p>
            <a:pPr marL="571500" indent="-571500" algn="just">
              <a:buFont typeface="Arial" panose="020B0604020202020204" pitchFamily="34" charset="0"/>
              <a:buChar char="•"/>
            </a:pPr>
            <a:r>
              <a:rPr lang="en-US" sz="2800" dirty="0" smtClean="0">
                <a:latin typeface="+mj-lt"/>
                <a:ea typeface="Times New Roman" charset="0"/>
                <a:cs typeface="Times New Roman" charset="0"/>
              </a:rPr>
              <a:t>Archaic or Undependable Systems</a:t>
            </a:r>
          </a:p>
          <a:p>
            <a:pPr marL="571500" indent="-571500" algn="just">
              <a:buFont typeface="Arial" panose="020B0604020202020204" pitchFamily="34" charset="0"/>
              <a:buChar char="•"/>
            </a:pPr>
            <a:r>
              <a:rPr lang="en-US" sz="2800" dirty="0" smtClean="0">
                <a:latin typeface="+mj-lt"/>
                <a:ea typeface="Times New Roman" charset="0"/>
                <a:cs typeface="Times New Roman" charset="0"/>
              </a:rPr>
              <a:t>Unsecured or Easily Stolen Devices</a:t>
            </a:r>
          </a:p>
          <a:p>
            <a:pPr marL="571500" indent="-571500" algn="just">
              <a:buFont typeface="Arial" panose="020B0604020202020204" pitchFamily="34" charset="0"/>
              <a:buChar char="•"/>
            </a:pPr>
            <a:r>
              <a:rPr lang="en-US" sz="2800" dirty="0" smtClean="0">
                <a:latin typeface="+mj-lt"/>
                <a:ea typeface="Times New Roman" charset="0"/>
                <a:cs typeface="Times New Roman" charset="0"/>
              </a:rPr>
              <a:t>Lack of Physical Security</a:t>
            </a:r>
          </a:p>
        </p:txBody>
      </p:sp>
      <p:sp>
        <p:nvSpPr>
          <p:cNvPr id="9" name="Slide Number Placeholder 8"/>
          <p:cNvSpPr>
            <a:spLocks noGrp="1"/>
          </p:cNvSpPr>
          <p:nvPr>
            <p:ph type="sldNum" sz="quarter" idx="12"/>
          </p:nvPr>
        </p:nvSpPr>
        <p:spPr/>
        <p:txBody>
          <a:bodyPr/>
          <a:lstStyle/>
          <a:p>
            <a:fld id="{C9B89556-30F6-4AB5-831B-F39B10BD9313}" type="slidenum">
              <a:rPr lang="en-US" smtClean="0"/>
              <a:pPr/>
              <a:t>7</a:t>
            </a:fld>
            <a:endParaRPr lang="en-US" dirty="0"/>
          </a:p>
        </p:txBody>
      </p:sp>
      <p:pic>
        <p:nvPicPr>
          <p:cNvPr id="11" name="Picture 2" descr="http://i.dailymail.co.uk/i/pix/2014/08/04/1407147106290_wps_2_Finger_prints_on_lap_top_.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18" b="4202"/>
          <a:stretch/>
        </p:blipFill>
        <p:spPr bwMode="auto">
          <a:xfrm>
            <a:off x="391338" y="2633152"/>
            <a:ext cx="2275662" cy="2530339"/>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meyersroman.com/wp-content/themes/meyers-roman-theme/images/meyers-roman-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06" y="5851524"/>
            <a:ext cx="3695700"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951318"/>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371599" y="1954940"/>
            <a:ext cx="6400800" cy="3461478"/>
          </a:xfrm>
        </p:spPr>
        <p:txBody>
          <a:bodyPr anchor="ctr" anchorCtr="1">
            <a:noAutofit/>
          </a:bodyPr>
          <a:lstStyle/>
          <a:p>
            <a:pPr marL="571500" indent="-571500" algn="just">
              <a:buFont typeface="Arial" charset="0"/>
              <a:buChar char="•"/>
            </a:pPr>
            <a:r>
              <a:rPr lang="en-US" sz="2400" dirty="0" smtClean="0">
                <a:latin typeface="+mj-lt"/>
                <a:ea typeface="Times New Roman" charset="0"/>
                <a:cs typeface="Times New Roman" charset="0"/>
              </a:rPr>
              <a:t>Developing a Formal, Enterprise Wide Data Protection Program</a:t>
            </a:r>
            <a:endParaRPr lang="en-US" sz="1400" dirty="0" smtClean="0">
              <a:latin typeface="+mj-lt"/>
              <a:ea typeface="Times New Roman" charset="0"/>
              <a:cs typeface="Times New Roman" charset="0"/>
            </a:endParaRPr>
          </a:p>
          <a:p>
            <a:pPr marL="571500" indent="-571500" algn="just">
              <a:buFont typeface="Arial" charset="0"/>
              <a:buChar char="•"/>
            </a:pPr>
            <a:r>
              <a:rPr lang="en-US" sz="2400" dirty="0" smtClean="0">
                <a:latin typeface="+mj-lt"/>
                <a:ea typeface="Times New Roman" charset="0"/>
                <a:cs typeface="Times New Roman" charset="0"/>
              </a:rPr>
              <a:t>Appointing a Chief Security Officer ("CISO, CTO, CIO")</a:t>
            </a:r>
            <a:endParaRPr lang="en-US" sz="1400" dirty="0" smtClean="0">
              <a:latin typeface="+mj-lt"/>
              <a:ea typeface="Times New Roman" charset="0"/>
              <a:cs typeface="Times New Roman" charset="0"/>
            </a:endParaRPr>
          </a:p>
          <a:p>
            <a:pPr marL="571500" indent="-571500" algn="just">
              <a:buFont typeface="Arial" charset="0"/>
              <a:buChar char="•"/>
            </a:pPr>
            <a:r>
              <a:rPr lang="en-US" sz="2400" dirty="0" smtClean="0">
                <a:latin typeface="+mj-lt"/>
                <a:ea typeface="Times New Roman" charset="0"/>
                <a:cs typeface="Times New Roman" charset="0"/>
              </a:rPr>
              <a:t>Involving Management in Breach Planning</a:t>
            </a:r>
            <a:endParaRPr lang="en-US" sz="1400" dirty="0" smtClean="0">
              <a:latin typeface="+mj-lt"/>
              <a:ea typeface="Times New Roman" charset="0"/>
              <a:cs typeface="Times New Roman" charset="0"/>
            </a:endParaRPr>
          </a:p>
          <a:p>
            <a:pPr marL="571500" indent="-571500" algn="just">
              <a:buFont typeface="Arial" charset="0"/>
              <a:buChar char="•"/>
            </a:pPr>
            <a:r>
              <a:rPr lang="en-US" sz="2400" dirty="0" smtClean="0">
                <a:latin typeface="+mj-lt"/>
                <a:ea typeface="Times New Roman" charset="0"/>
                <a:cs typeface="Times New Roman" charset="0"/>
              </a:rPr>
              <a:t>Using Tools to Protect Data</a:t>
            </a:r>
          </a:p>
          <a:p>
            <a:pPr marL="571500" indent="-571500" algn="just">
              <a:buFont typeface="Arial" charset="0"/>
              <a:buChar char="•"/>
            </a:pPr>
            <a:r>
              <a:rPr lang="en-US" sz="2400" dirty="0" smtClean="0">
                <a:latin typeface="+mj-lt"/>
                <a:ea typeface="Times New Roman" charset="0"/>
                <a:cs typeface="Times New Roman" charset="0"/>
              </a:rPr>
              <a:t>Vendor Due Diligence</a:t>
            </a:r>
          </a:p>
        </p:txBody>
      </p:sp>
      <p:sp>
        <p:nvSpPr>
          <p:cNvPr id="9" name="Slide Number Placeholder 8"/>
          <p:cNvSpPr>
            <a:spLocks noGrp="1"/>
          </p:cNvSpPr>
          <p:nvPr>
            <p:ph type="sldNum" sz="quarter" idx="12"/>
          </p:nvPr>
        </p:nvSpPr>
        <p:spPr/>
        <p:txBody>
          <a:bodyPr/>
          <a:lstStyle/>
          <a:p>
            <a:fld id="{C9B89556-30F6-4AB5-831B-F39B10BD9313}" type="slidenum">
              <a:rPr lang="en-US" smtClean="0"/>
              <a:pPr/>
              <a:t>8</a:t>
            </a:fld>
            <a:endParaRPr lang="en-US" dirty="0"/>
          </a:p>
        </p:txBody>
      </p:sp>
      <p:sp>
        <p:nvSpPr>
          <p:cNvPr id="11" name="Title 6"/>
          <p:cNvSpPr txBox="1">
            <a:spLocks/>
          </p:cNvSpPr>
          <p:nvPr/>
        </p:nvSpPr>
        <p:spPr>
          <a:xfrm>
            <a:off x="685799" y="484915"/>
            <a:ext cx="7772400" cy="1470025"/>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sz="4400" kern="1200" baseline="0">
                <a:solidFill>
                  <a:srgbClr val="002060"/>
                </a:solidFill>
                <a:latin typeface="+mj-lt"/>
                <a:ea typeface="+mj-ea"/>
                <a:cs typeface="+mj-cs"/>
              </a:defRPr>
            </a:lvl1pPr>
          </a:lstStyle>
          <a:p>
            <a:r>
              <a:rPr lang="en-US" sz="3600" u="sng" dirty="0" smtClean="0">
                <a:ea typeface="Times New Roman" charset="0"/>
                <a:cs typeface="Times New Roman" charset="0"/>
              </a:rPr>
              <a:t>What Factors Are Lowering Your Company's Overall Cost of Breach?</a:t>
            </a:r>
            <a:endParaRPr lang="en-US" sz="3600" u="sng" dirty="0">
              <a:ea typeface="Times New Roman" charset="0"/>
              <a:cs typeface="Times New Roman" charset="0"/>
            </a:endParaRPr>
          </a:p>
        </p:txBody>
      </p:sp>
      <p:pic>
        <p:nvPicPr>
          <p:cNvPr id="22530" name="Picture 2" descr="http://meyersroman.com/wp-content/themes/meyers-roman-theme/images/meyers-roman-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91200"/>
            <a:ext cx="3695700"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42735"/>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762000" y="990600"/>
            <a:ext cx="7772400" cy="838200"/>
          </a:xfrm>
        </p:spPr>
        <p:txBody>
          <a:bodyPr anchor="ctr" anchorCtr="1">
            <a:noAutofit/>
          </a:bodyPr>
          <a:lstStyle/>
          <a:p>
            <a:r>
              <a:rPr lang="en-US" smtClean="0"/>
              <a:t/>
            </a:r>
            <a:br>
              <a:rPr lang="en-US" smtClean="0"/>
            </a:br>
            <a:r>
              <a:rPr lang="en-US" smtClean="0"/>
              <a:t>WHAT TO CONSIDER</a:t>
            </a:r>
            <a:br>
              <a:rPr lang="en-US" smtClean="0"/>
            </a:br>
            <a:endParaRPr lang="en-US" sz="3200" i="1"/>
          </a:p>
        </p:txBody>
      </p:sp>
      <p:sp>
        <p:nvSpPr>
          <p:cNvPr id="8" name="Subtitle 7"/>
          <p:cNvSpPr>
            <a:spLocks noGrp="1"/>
          </p:cNvSpPr>
          <p:nvPr>
            <p:ph type="subTitle" idx="1"/>
          </p:nvPr>
        </p:nvSpPr>
        <p:spPr>
          <a:xfrm>
            <a:off x="1219200" y="1828800"/>
            <a:ext cx="6705600" cy="3886200"/>
          </a:xfrm>
        </p:spPr>
        <p:txBody>
          <a:bodyPr anchor="t" anchorCtr="1">
            <a:normAutofit lnSpcReduction="10000"/>
          </a:bodyPr>
          <a:lstStyle/>
          <a:p>
            <a:pPr algn="l"/>
            <a:endParaRPr lang="en-US" sz="2000" dirty="0" smtClean="0"/>
          </a:p>
          <a:p>
            <a:pPr algn="l"/>
            <a:r>
              <a:rPr lang="en-US" sz="2000" dirty="0" smtClean="0"/>
              <a:t>                             Upstream (Customers)</a:t>
            </a:r>
            <a:endParaRPr lang="en-US" sz="2400" dirty="0" smtClean="0"/>
          </a:p>
          <a:p>
            <a:pPr algn="l"/>
            <a:r>
              <a:rPr lang="en-US" sz="2400" dirty="0" smtClean="0"/>
              <a:t>         </a:t>
            </a:r>
            <a:endParaRPr lang="en-US" sz="2000" dirty="0" smtClean="0"/>
          </a:p>
          <a:p>
            <a:pPr algn="l"/>
            <a:endParaRPr lang="en-US" sz="3600" dirty="0" smtClean="0"/>
          </a:p>
          <a:p>
            <a:pPr algn="l"/>
            <a:endParaRPr lang="en-US" sz="2000" dirty="0" smtClean="0"/>
          </a:p>
          <a:p>
            <a:pPr algn="l"/>
            <a:endParaRPr lang="en-US" sz="2000" dirty="0" smtClean="0"/>
          </a:p>
          <a:p>
            <a:pPr algn="l"/>
            <a:endParaRPr lang="en-US" sz="2000" dirty="0" smtClean="0"/>
          </a:p>
          <a:p>
            <a:pPr algn="l"/>
            <a:endParaRPr lang="en-US" sz="2000" dirty="0" smtClean="0"/>
          </a:p>
          <a:p>
            <a:pPr algn="l"/>
            <a:endParaRPr lang="en-US" sz="2000" dirty="0" smtClean="0"/>
          </a:p>
          <a:p>
            <a:pPr algn="l"/>
            <a:r>
              <a:rPr lang="en-US" sz="2000" dirty="0" smtClean="0"/>
              <a:t>  Downstream  (Vendors, Contractors, Subcontractors)</a:t>
            </a:r>
          </a:p>
          <a:p>
            <a:pPr algn="l"/>
            <a:endParaRPr lang="en-US" dirty="0" smtClean="0"/>
          </a:p>
        </p:txBody>
      </p:sp>
      <p:sp>
        <p:nvSpPr>
          <p:cNvPr id="9" name="Slide Number Placeholder 8"/>
          <p:cNvSpPr>
            <a:spLocks noGrp="1"/>
          </p:cNvSpPr>
          <p:nvPr>
            <p:ph type="sldNum" sz="quarter" idx="12"/>
          </p:nvPr>
        </p:nvSpPr>
        <p:spPr/>
        <p:txBody>
          <a:bodyPr/>
          <a:lstStyle/>
          <a:p>
            <a:fld id="{C9B89556-30F6-4AB5-831B-F39B10BD9313}" type="slidenum">
              <a:rPr lang="en-US" smtClean="0"/>
              <a:t>9</a:t>
            </a:fld>
            <a:endParaRPr lang="en-US"/>
          </a:p>
        </p:txBody>
      </p:sp>
      <p:sp>
        <p:nvSpPr>
          <p:cNvPr id="10" name="Oval 9"/>
          <p:cNvSpPr/>
          <p:nvPr/>
        </p:nvSpPr>
        <p:spPr>
          <a:xfrm>
            <a:off x="3581400" y="3276600"/>
            <a:ext cx="2057400" cy="1066800"/>
          </a:xfrm>
          <a:prstGeom prst="ellipse">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Business  </a:t>
            </a:r>
          </a:p>
          <a:p>
            <a:pPr algn="ctr"/>
            <a:r>
              <a:rPr lang="en-US" smtClean="0"/>
              <a:t>Owner</a:t>
            </a:r>
          </a:p>
          <a:p>
            <a:pPr algn="ctr"/>
            <a:r>
              <a:rPr lang="en-US" smtClean="0"/>
              <a:t>Employees</a:t>
            </a:r>
            <a:endParaRPr lang="en-US"/>
          </a:p>
        </p:txBody>
      </p:sp>
      <p:sp>
        <p:nvSpPr>
          <p:cNvPr id="12" name="Up Arrow 11"/>
          <p:cNvSpPr/>
          <p:nvPr/>
        </p:nvSpPr>
        <p:spPr>
          <a:xfrm>
            <a:off x="4495800" y="2667000"/>
            <a:ext cx="228600" cy="457200"/>
          </a:xfrm>
          <a:prstGeom prst="upArrow">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 name="Down Arrow 14"/>
          <p:cNvSpPr/>
          <p:nvPr/>
        </p:nvSpPr>
        <p:spPr>
          <a:xfrm>
            <a:off x="4495800" y="4495800"/>
            <a:ext cx="228600" cy="457200"/>
          </a:xfrm>
          <a:prstGeom prst="downArrow">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http://meyersroman.com/wp-content/themes/meyers-roman-theme/images/meyers-roman-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91200"/>
            <a:ext cx="3695700"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369653"/>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1322</TotalTime>
  <Words>1368</Words>
  <Application>Microsoft Office PowerPoint</Application>
  <PresentationFormat>On-screen Show (4:3)</PresentationFormat>
  <Paragraphs>237</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Custom Design</vt:lpstr>
      <vt:lpstr>PRATICAL LEGAL AND INSURANCE CONSIDERATIONS FOR MITIGATING CYBER LIABILITIES</vt:lpstr>
      <vt:lpstr>Introduction</vt:lpstr>
      <vt:lpstr>IBM &amp; Ponemon Institute Cybersecurity Breach Cost Calculator</vt:lpstr>
      <vt:lpstr>Damage Analysis: Cybersecurity Breach Cost Calculator </vt:lpstr>
      <vt:lpstr>What Are Your Potential  Sources of Liability? Federal vs. State Regulatory Regimes</vt:lpstr>
      <vt:lpstr>What Types of Sensitive, Confidential or Personal Information Does your Business Possess?</vt:lpstr>
      <vt:lpstr>What Legal Factors Are Contributing to Your Company's Overall Cost of Breach?</vt:lpstr>
      <vt:lpstr>PowerPoint Presentation</vt:lpstr>
      <vt:lpstr> WHAT TO CONSIDER </vt:lpstr>
      <vt:lpstr>Cyber Security  and Workplace Policies</vt:lpstr>
      <vt:lpstr>The Road to Security</vt:lpstr>
      <vt:lpstr>Cost per Record = $200 4,000 Customers = $800,000</vt:lpstr>
      <vt:lpstr>What is Cyber Insurance Today?</vt:lpstr>
      <vt:lpstr>Who needs Cyber Insurance?</vt:lpstr>
      <vt:lpstr>PowerPoint Presentation</vt:lpstr>
      <vt:lpstr>So now we have a loss…  Where do we get coverage come from?</vt:lpstr>
      <vt:lpstr>Breach related expenses…</vt:lpstr>
      <vt:lpstr>Not every policy is the same…</vt:lpstr>
      <vt:lpstr>Watch the Exclusions…</vt:lpstr>
      <vt:lpstr>Recommendations for Buying Cyber Insurance </vt:lpstr>
      <vt:lpstr>How is a Cyber Policy Underwritten?</vt:lpstr>
      <vt:lpstr>How much does it cost?</vt:lpstr>
      <vt:lpstr>PROTECTING YOUR BUSINESS AGAINST CYBER THREATS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nmorgan</dc:creator>
  <cp:lastModifiedBy>Isaac Figueras</cp:lastModifiedBy>
  <cp:revision>186</cp:revision>
  <dcterms:created xsi:type="dcterms:W3CDTF">2010-06-21T14:59:27Z</dcterms:created>
  <dcterms:modified xsi:type="dcterms:W3CDTF">2015-06-16T21:36:21Z</dcterms:modified>
</cp:coreProperties>
</file>